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7" r:id="rId16"/>
    <p:sldId id="279" r:id="rId17"/>
    <p:sldId id="270" r:id="rId18"/>
    <p:sldId id="271" r:id="rId19"/>
    <p:sldId id="272" r:id="rId20"/>
    <p:sldId id="273" r:id="rId21"/>
    <p:sldId id="275" r:id="rId22"/>
    <p:sldId id="274" r:id="rId23"/>
    <p:sldId id="276" r:id="rId24"/>
    <p:sldId id="278" r:id="rId25"/>
  </p:sldIdLst>
  <p:sldSz cx="18288000" cy="10287000"/>
  <p:notesSz cx="6858000" cy="9144000"/>
  <p:embeddedFontLst>
    <p:embeddedFont>
      <p:font typeface="Bebas Neue" pitchFamily="2" charset="-128"/>
      <p:regular r:id="rId27"/>
    </p:embeddedFont>
    <p:embeddedFont>
      <p:font typeface="Book Antiqua" panose="02040602050305030304" pitchFamily="18" charset="-128"/>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Glacial Indifference" pitchFamily="2" charset="0"/>
      <p:regular r:id="rId36"/>
    </p:embeddedFont>
    <p:embeddedFont>
      <p:font typeface="Montserrat" pitchFamily="2" charset="77"/>
      <p:regular r:id="rId37"/>
    </p:embeddedFont>
    <p:embeddedFont>
      <p:font typeface="Montserrat Bold" pitchFamily="2" charset="77"/>
      <p:regular r:id="rId38"/>
    </p:embeddedFont>
    <p:embeddedFont>
      <p:font typeface="Montserrat Bold Italics" pitchFamily="2" charset="77"/>
      <p:regular r:id="rId39"/>
      <p:italic r:id="rId40"/>
    </p:embeddedFont>
    <p:embeddedFont>
      <p:font typeface="Montserrat Italics" pitchFamily="2" charset="77"/>
      <p:regular r:id="rId41"/>
      <p:italic r:id="rId42"/>
    </p:embeddedFont>
    <p:embeddedFont>
      <p:font typeface="Montserrat Semi-Bold" pitchFamily="2" charset="77"/>
      <p:regular r:id="rId43"/>
      <p:bold r:id="rId44"/>
    </p:embeddedFont>
    <p:embeddedFont>
      <p:font typeface="Montserrat Semi-Bold Bold" pitchFamily="2" charset="77"/>
      <p:regular r:id="rId45"/>
      <p:bold r:id="rId46"/>
    </p:embeddedFont>
    <p:embeddedFont>
      <p:font typeface="Playlist Script" pitchFamily="2"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49" autoAdjust="0"/>
    <p:restoredTop sz="82519" autoAdjust="0"/>
  </p:normalViewPr>
  <p:slideViewPr>
    <p:cSldViewPr>
      <p:cViewPr varScale="1">
        <p:scale>
          <a:sx n="63" d="100"/>
          <a:sy n="63" d="100"/>
        </p:scale>
        <p:origin x="1144" y="200"/>
      </p:cViewPr>
      <p:guideLst>
        <p:guide orient="horz" pos="2160"/>
        <p:guide pos="2880"/>
      </p:guideLst>
    </p:cSldViewPr>
  </p:slideViewPr>
  <p:outlineViewPr>
    <p:cViewPr>
      <p:scale>
        <a:sx n="33" d="100"/>
        <a:sy n="33" d="100"/>
      </p:scale>
      <p:origin x="0" y="0"/>
    </p:cViewPr>
  </p:outlin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0T14:37:25.50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1 361,'55'-2,"-3"1,-19 1,8-2,7 2,12-1,6-1,10 1,1 0,5 1,-3 0,4 0,7 1,-4 0,7 2,-14-1,-11 2,-7 1,-1 0,7 3,13-1,7-1,6-1,1-1,-1 2,1-2,0 3,2-3,-5 2,-30-4,0 0,27 1,-31-2,-1 0,22 1,1-2,6 1,1 1,9 2,-7 0,4-2,-9 1,2-1,6 0,0 2,2-2,2 2,-44-2,2 0,4 1,1 0,5-1,0 0,-4 1,-2 0,-2-1,-1-2,44 2,1-2,-48 0,0 0,49 0,-7 0,-3 0,-5 0,3 0,-1 0,9 0,3 0,-40 0,1 0,9-1,0 0,-5 1,0 0,0-2,-1 1,35 1,-6 0,1-1,6-2,-47 1,1 0,0 0,2 0,4 0,1 0,-1 0,0 0,3-1,-1 1,-2 1,-1 0,-2 0,-1 0,-3 1,0 0,1 0,-1 0,42 0,-44 0,0 0,47 0,-45 0,0 0,0 0,-1 0,3 0,-1 0,-2 0,3 0,40 0,3 0,-34 1,0 0,25-1,-4 0,4 3,-6 0,-32-1,2 0,10-1,2 0,7 0,3 0,8-1,2 0,-1 0,0 0,-2 0,-2 0,-1-1,-1 0,-7-1,-1 1,-1 0,-1-1,-4 0,0 1,-2 0,0 1,-2-1,0 0,4 0,1 0,-2 1,0 0,5-1,1 0,-1 2,1 0,-3-1,0 0,2 1,0 0,2-1,2 0,3 0,3 0,6-1,3 0,3-1,-1-1,-10 0,-2-1,-2 0,-3-1,-15 3,-1 0,-4 0,-1 0,43 0,-1 0,1-4,-41 5,0 0,2-2,1 0,6 2,0 0,-3-1,0 0,-2 0,1-1,0 2,-2-2,-3 0,0 0,3 2,0 0,42-3,-2 2,-11 0,-4-2,-10 2,1-1,-1 1,6-2,5 0,4 0,8-2,-9 2,2-2,-9 3,2-1,12 0,8 2,-2 0,-2 0,-6 0,-14 0,-3 0,-16 1,-10 0,-4 0,-1-1,10 0,11-1,7-1,9-1,2 0,2-5,4 1,1-4,-4 2,2 1,2-1,-8 4,-6 0,-17 5,-7 0,-8 2,-1 0,-2 0,2 0,1 0,7-1,14-1,9 0,10-2,-4 4,-6-4,-3 2,-7 0,-7 1,-4 1,-5 0,0 0,-2 0,-3 0,-3 0,1 0,-5 0,2 0,-4 0,0-2,10 0,5-1,11-1,3 2,1-1,2 1,0-2,-4-1,-6 1,-4-1,-6 2,1 0,-5-1,1 1,5 0,3-1,4 2,-3-1,-8 1,-3 0,-11 1,0 1,-11 0,2 0,-1 0,2-2,6 2,1-1,2-1,8 0,1-1,5-2,-1 3,-3-1,2 3,1 0,-1 0,0 0,-4 0,-4 0,-2 0,-4 0,-1 0,2 0,4 0,23 0,6 0,14 0,-17-1,-12 0,-21-1,-7 1,-6 0,6 1,12-1,10 0,11-4,-3 0,8-7,-14 0,-3-3,-14 6,-5 0,1 4,4 1,5 1,5-2,2 1,-2-2,-7 3,-11 0,-5 1,-4 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0T14:38:58.475"/>
    </inkml:context>
    <inkml:brush xml:id="br0">
      <inkml:brushProperty name="width" value="0.05" units="cm"/>
      <inkml:brushProperty name="height" value="0.05" units="cm"/>
    </inkml:brush>
  </inkml:definitions>
  <inkml:trace contextRef="#ctx0" brushRef="#br0">0 0 24575,'14'7'0,"-1"-1"0,-2-1 0,-2-3 0,-1 2 0,-5-4 0,0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20.03.2020</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20.03.2020</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We are just at the beginning of the crisis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2337767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The chart was taken from : http://</a:t>
            </a:r>
            <a:r>
              <a:rPr lang="en-US" dirty="0" err="1"/>
              <a:t>hirr.hartsem.edu</a:t>
            </a:r>
            <a:r>
              <a:rPr lang="en-US" dirty="0"/>
              <a:t>/research/</a:t>
            </a:r>
            <a:r>
              <a:rPr lang="en-US" dirty="0" err="1"/>
              <a:t>fastfacts</a:t>
            </a:r>
            <a:r>
              <a:rPr lang="en-US" dirty="0"/>
              <a:t>/</a:t>
            </a:r>
            <a:r>
              <a:rPr lang="en-US" dirty="0" err="1"/>
              <a:t>fast_facts.html#sizecong</a:t>
            </a:r>
            <a:r>
              <a:rPr lang="en-US" dirty="0"/>
              <a:t> (The Hartford Institute for Religion Research)</a:t>
            </a:r>
          </a:p>
          <a:p>
            <a:endParaRPr lang="en-US" dirty="0"/>
          </a:p>
          <a:p>
            <a:r>
              <a:rPr lang="en-US" dirty="0"/>
              <a:t>These phases aren’t meant to be negative in any way if your church is small. This is simply meant to help people think about a gradual reemergence as bans of a “certain” number of people are lifted. </a:t>
            </a:r>
          </a:p>
          <a:p>
            <a:endParaRPr lang="en-US" dirty="0"/>
          </a:p>
          <a:p>
            <a:r>
              <a:rPr lang="en-US" dirty="0"/>
              <a:t>In each phases, you must think through a reemergence strategy of how you will practice your ecclesiology. </a:t>
            </a:r>
          </a:p>
          <a:p>
            <a:pPr marL="171450" indent="-171450">
              <a:buFontTx/>
              <a:buChar char="-"/>
            </a:pPr>
            <a:r>
              <a:rPr lang="en-US" dirty="0"/>
              <a:t>You will need to write policies and procedures for each ministry area</a:t>
            </a:r>
          </a:p>
          <a:p>
            <a:pPr marL="171450" indent="-171450">
              <a:buFontTx/>
              <a:buChar char="-"/>
            </a:pPr>
            <a:r>
              <a:rPr lang="en-US" dirty="0"/>
              <a:t>You will need to be prepared for a virus weary population</a:t>
            </a:r>
          </a:p>
          <a:p>
            <a:pPr marL="171450" indent="-171450">
              <a:buFontTx/>
              <a:buChar char="-"/>
            </a:pPr>
            <a:r>
              <a:rPr lang="en-US" dirty="0"/>
              <a:t>You will need to be prepared for how you will handle your next generation ministry</a:t>
            </a:r>
          </a:p>
          <a:p>
            <a:endParaRPr lang="en-US" dirty="0"/>
          </a:p>
          <a:p>
            <a:r>
              <a:rPr lang="en-US" dirty="0"/>
              <a:t>The recover and reemergence phase will be easier for some churches given their numbers. </a:t>
            </a:r>
          </a:p>
          <a:p>
            <a:endParaRPr lang="en-US" dirty="0"/>
          </a:p>
          <a:p>
            <a:r>
              <a:rPr lang="en-US" dirty="0"/>
              <a:t>The Coronavirus has landed a blow to the megachurch for the foreseeable future. The period of reemergence will be longer for the megachurch than the smaller churches. </a:t>
            </a:r>
          </a:p>
          <a:p>
            <a:endParaRPr lang="en-US" dirty="0"/>
          </a:p>
          <a:p>
            <a:r>
              <a:rPr lang="en-US" dirty="0"/>
              <a:t>And based upon where they started the large gathering bans, we have to assume that there will be a gradual lift of the gathering size recommended. </a:t>
            </a:r>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1638053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20.03.2020</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Faith and wisdom aren't enemies. To exercise wisdom in light of what we are being told doesn't mean we don't have faith.</a:t>
            </a:r>
          </a:p>
          <a:p>
            <a:pPr lvl="0"/>
            <a:endParaRPr lang="en-US"/>
          </a:p>
          <a:p>
            <a:pPr lvl="0"/>
            <a:r>
              <a:rPr lang="en-US"/>
              <a:t>"the praise of the God of Christians be on the lips of all the people" Eusebius</a:t>
            </a:r>
          </a:p>
          <a:p>
            <a:pPr lvl="0"/>
            <a:endParaRPr lang="en-US"/>
          </a:p>
          <a:p>
            <a:pPr lvl="0"/>
            <a:r>
              <a:rPr lang="en-US"/>
              <a:t>What will Christians have to sacrifice in order to love one another well?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22</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20.03.2020</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20.03.2020</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These are meant to be a framework and by no means are meant to tell you what to do. </a:t>
            </a:r>
          </a:p>
          <a:p>
            <a:pPr lvl="0"/>
            <a:endParaRPr lang="en-US"/>
          </a:p>
          <a:p>
            <a:pPr lvl="0"/>
            <a:r>
              <a:rPr lang="en-US"/>
              <a:t>They are meant to help you process what you can utilize as well as see what others are doing.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22.03.2020</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We will have links to Tutorials on our </a:t>
            </a:r>
            <a:r>
              <a:rPr lang="en-US" dirty="0" err="1"/>
              <a:t>bgcruralmatters.com</a:t>
            </a:r>
            <a:r>
              <a:rPr lang="en-US" dirty="0"/>
              <a:t> website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102651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20.03.2020</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Be Normative—regulative principle people will struggle in this crisis</a:t>
            </a:r>
          </a:p>
          <a:p>
            <a:pPr lvl="0"/>
            <a:endParaRPr lang="en-US" dirty="0"/>
          </a:p>
          <a:p>
            <a:pPr lvl="0"/>
            <a:r>
              <a:rPr lang="en-US" dirty="0"/>
              <a:t>Be Humble—don't be a know it all</a:t>
            </a:r>
          </a:p>
          <a:p>
            <a:pPr lvl="0"/>
            <a:endParaRPr lang="en-US" dirty="0"/>
          </a:p>
          <a:p>
            <a:pPr lvl="0"/>
            <a:r>
              <a:rPr lang="en-US" dirty="0"/>
              <a:t>Be Present—Be what Jobs friends weren't... just present (don't try to fix people during this)</a:t>
            </a:r>
          </a:p>
          <a:p>
            <a:pPr lvl="0"/>
            <a:endParaRPr lang="en-US" dirty="0"/>
          </a:p>
          <a:p>
            <a:pPr lvl="0"/>
            <a:r>
              <a:rPr lang="en-US" dirty="0"/>
              <a:t>Be Learner— be informed globally, nationally, state, what others are doing, what others are saying</a:t>
            </a:r>
          </a:p>
          <a:p>
            <a:pPr lvl="0"/>
            <a:endParaRPr lang="en-US" dirty="0"/>
          </a:p>
          <a:p>
            <a:pPr lvl="0"/>
            <a:r>
              <a:rPr lang="en-US" dirty="0"/>
              <a:t>Be Active— you will have t</a:t>
            </a:r>
          </a:p>
          <a:p>
            <a:pPr lvl="0"/>
            <a:endParaRPr lang="en-US" dirty="0"/>
          </a:p>
          <a:p>
            <a:pPr lvl="0"/>
            <a:r>
              <a:rPr lang="en-US" dirty="0"/>
              <a:t>Be Aware—of those who cause dissension </a:t>
            </a:r>
          </a:p>
          <a:p>
            <a:pPr lvl="0"/>
            <a:endParaRPr lang="en-US" dirty="0"/>
          </a:p>
          <a:p>
            <a:pPr lvl="0"/>
            <a:r>
              <a:rPr lang="en-US" dirty="0"/>
              <a:t>Be Restful—you need rest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20.03.2020</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Distribute  families (old school deacon ministry style)</a:t>
            </a:r>
          </a:p>
          <a:p>
            <a:pPr lvl="0"/>
            <a:endParaRPr lang="en-US" dirty="0"/>
          </a:p>
          <a:p>
            <a:pPr lvl="0"/>
            <a:r>
              <a:rPr lang="en-US" dirty="0"/>
              <a:t>https://</a:t>
            </a:r>
            <a:r>
              <a:rPr lang="en-US" dirty="0" err="1"/>
              <a:t>www.call-em-all.com</a:t>
            </a:r>
            <a:r>
              <a:rPr lang="en-US" dirty="0"/>
              <a:t>/religious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23.03.2020</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Distribute  families (old school deacon ministry style)</a:t>
            </a:r>
          </a:p>
          <a:p>
            <a:pPr lvl="0"/>
            <a:endParaRPr lang="en-US" dirty="0"/>
          </a:p>
          <a:p>
            <a:pPr lvl="0"/>
            <a:r>
              <a:rPr lang="en-US" dirty="0"/>
              <a:t>https://</a:t>
            </a:r>
            <a:r>
              <a:rPr lang="en-US" dirty="0" err="1"/>
              <a:t>www.call-em-all.com</a:t>
            </a:r>
            <a:r>
              <a:rPr lang="en-US" dirty="0"/>
              <a:t>/religious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extLst>
      <p:ext uri="{BB962C8B-B14F-4D97-AF65-F5344CB8AC3E}">
        <p14:creationId xmlns:p14="http://schemas.microsoft.com/office/powerpoint/2010/main" val="2102001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this is where the rubber meets the road. </a:t>
            </a:r>
          </a:p>
          <a:p>
            <a:endParaRPr lang="en-US" dirty="0"/>
          </a:p>
          <a:p>
            <a:r>
              <a:rPr lang="en-US" dirty="0"/>
              <a:t>The difference between being a smart leader and a successful leader, is execution. </a:t>
            </a:r>
          </a:p>
          <a:p>
            <a:endParaRPr lang="en-US" dirty="0"/>
          </a:p>
          <a:p>
            <a:r>
              <a:rPr lang="en-US" dirty="0"/>
              <a:t>Stephen Covey said, “Most leaders would agree that they’d be better off having an average strategy with superb execution than a superb strategy with poor execution.” </a:t>
            </a:r>
          </a:p>
          <a:p>
            <a:endParaRPr lang="en-US" dirty="0"/>
          </a:p>
          <a:p>
            <a:r>
              <a:rPr lang="en-US" dirty="0"/>
              <a:t>You can have a well thought out plan, but if you don't do the hard work of execution, you will notice it when the eye of the crisis hits. </a:t>
            </a:r>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680381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customXml" Target="../ink/ink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855"/>
        </a:solidFill>
        <a:effectLst/>
      </p:bgPr>
    </p:bg>
    <p:spTree>
      <p:nvGrpSpPr>
        <p:cNvPr id="1" name=""/>
        <p:cNvGrpSpPr/>
        <p:nvPr/>
      </p:nvGrpSpPr>
      <p:grpSpPr>
        <a:xfrm>
          <a:off x="0" y="0"/>
          <a:ext cx="0" cy="0"/>
          <a:chOff x="0" y="0"/>
          <a:chExt cx="0" cy="0"/>
        </a:xfrm>
      </p:grpSpPr>
      <p:sp>
        <p:nvSpPr>
          <p:cNvPr id="2" name="AutoShape 2"/>
          <p:cNvSpPr/>
          <p:nvPr/>
        </p:nvSpPr>
        <p:spPr>
          <a:xfrm>
            <a:off x="-1" y="0"/>
            <a:ext cx="5444243" cy="10287000"/>
          </a:xfrm>
          <a:prstGeom prst="rect">
            <a:avLst/>
          </a:prstGeom>
          <a:solidFill>
            <a:srgbClr val="FBFFFF"/>
          </a:solidFill>
        </p:spPr>
      </p:sp>
      <p:pic>
        <p:nvPicPr>
          <p:cNvPr id="3" name="Picture 3"/>
          <p:cNvPicPr>
            <a:picLocks noChangeAspect="1"/>
          </p:cNvPicPr>
          <p:nvPr/>
        </p:nvPicPr>
        <p:blipFill>
          <a:blip r:embed="rId2">
            <a:alphaModFix amt="59000"/>
          </a:blip>
          <a:srcRect l="24461" t="3004" r="18639" b="15039"/>
          <a:stretch>
            <a:fillRect/>
          </a:stretch>
        </p:blipFill>
        <p:spPr>
          <a:xfrm>
            <a:off x="-2" y="800100"/>
            <a:ext cx="9111917" cy="7728718"/>
          </a:xfrm>
          <a:prstGeom prst="rect">
            <a:avLst/>
          </a:prstGeom>
        </p:spPr>
      </p:pic>
      <p:grpSp>
        <p:nvGrpSpPr>
          <p:cNvPr id="4" name="Group 4"/>
          <p:cNvGrpSpPr/>
          <p:nvPr/>
        </p:nvGrpSpPr>
        <p:grpSpPr>
          <a:xfrm>
            <a:off x="9885777" y="1774637"/>
            <a:ext cx="8049004" cy="5239099"/>
            <a:chOff x="0" y="0"/>
            <a:chExt cx="10732006" cy="6985465"/>
          </a:xfrm>
        </p:grpSpPr>
        <p:sp>
          <p:nvSpPr>
            <p:cNvPr id="5" name="TextBox 5"/>
            <p:cNvSpPr txBox="1"/>
            <p:nvPr/>
          </p:nvSpPr>
          <p:spPr>
            <a:xfrm>
              <a:off x="0" y="133350"/>
              <a:ext cx="10732006" cy="5475817"/>
            </a:xfrm>
            <a:prstGeom prst="rect">
              <a:avLst/>
            </a:prstGeom>
          </p:spPr>
          <p:txBody>
            <a:bodyPr lIns="0" tIns="0" rIns="0" bIns="0" rtlCol="0" anchor="t">
              <a:spAutoFit/>
            </a:bodyPr>
            <a:lstStyle/>
            <a:p>
              <a:pPr>
                <a:lnSpc>
                  <a:spcPts val="10600"/>
                </a:lnSpc>
              </a:pPr>
              <a:r>
                <a:rPr lang="en-US" sz="10000" spc="-150">
                  <a:solidFill>
                    <a:srgbClr val="FBFFFF"/>
                  </a:solidFill>
                  <a:latin typeface="Montserrat"/>
                </a:rPr>
                <a:t>BILLY GRAHAM CENTER</a:t>
              </a:r>
            </a:p>
          </p:txBody>
        </p:sp>
        <p:sp>
          <p:nvSpPr>
            <p:cNvPr id="6" name="TextBox 6"/>
            <p:cNvSpPr txBox="1"/>
            <p:nvPr/>
          </p:nvSpPr>
          <p:spPr>
            <a:xfrm>
              <a:off x="0" y="6239424"/>
              <a:ext cx="10730662" cy="746040"/>
            </a:xfrm>
            <a:prstGeom prst="rect">
              <a:avLst/>
            </a:prstGeom>
          </p:spPr>
          <p:txBody>
            <a:bodyPr lIns="0" tIns="0" rIns="0" bIns="0" rtlCol="0" anchor="t">
              <a:spAutoFit/>
            </a:bodyPr>
            <a:lstStyle/>
            <a:p>
              <a:pPr>
                <a:lnSpc>
                  <a:spcPts val="4928"/>
                </a:lnSpc>
              </a:pPr>
              <a:r>
                <a:rPr lang="en-US" sz="3200" spc="64">
                  <a:solidFill>
                    <a:srgbClr val="FBFFFF"/>
                  </a:solidFill>
                  <a:latin typeface="Montserrat Bold"/>
                </a:rPr>
                <a:t>at Wheaton College</a:t>
              </a:r>
            </a:p>
          </p:txBody>
        </p:sp>
      </p:grpSp>
      <p:pic>
        <p:nvPicPr>
          <p:cNvPr id="7" name="Picture 7"/>
          <p:cNvPicPr>
            <a:picLocks noChangeAspect="1"/>
          </p:cNvPicPr>
          <p:nvPr/>
        </p:nvPicPr>
        <p:blipFill>
          <a:blip r:embed="rId3"/>
          <a:srcRect/>
          <a:stretch>
            <a:fillRect/>
          </a:stretch>
        </p:blipFill>
        <p:spPr>
          <a:xfrm>
            <a:off x="14516423" y="8181004"/>
            <a:ext cx="3134994" cy="1786946"/>
          </a:xfrm>
          <a:prstGeom prst="rect">
            <a:avLst/>
          </a:prstGeom>
        </p:spPr>
      </p:pic>
      <p:pic>
        <p:nvPicPr>
          <p:cNvPr id="8" name="Picture 8"/>
          <p:cNvPicPr>
            <a:picLocks noChangeAspect="1"/>
          </p:cNvPicPr>
          <p:nvPr/>
        </p:nvPicPr>
        <p:blipFill>
          <a:blip r:embed="rId4"/>
          <a:srcRect/>
          <a:stretch>
            <a:fillRect/>
          </a:stretch>
        </p:blipFill>
        <p:spPr>
          <a:xfrm>
            <a:off x="294630" y="8528818"/>
            <a:ext cx="1468140" cy="14589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855"/>
        </a:solidFill>
        <a:effectLst/>
      </p:bgPr>
    </p:bg>
    <p:spTree>
      <p:nvGrpSpPr>
        <p:cNvPr id="1" name=""/>
        <p:cNvGrpSpPr/>
        <p:nvPr/>
      </p:nvGrpSpPr>
      <p:grpSpPr>
        <a:xfrm>
          <a:off x="0" y="0"/>
          <a:ext cx="0" cy="0"/>
          <a:chOff x="0" y="0"/>
          <a:chExt cx="0" cy="0"/>
        </a:xfrm>
      </p:grpSpPr>
      <p:grpSp>
        <p:nvGrpSpPr>
          <p:cNvPr id="2" name="Group 2"/>
          <p:cNvGrpSpPr/>
          <p:nvPr/>
        </p:nvGrpSpPr>
        <p:grpSpPr>
          <a:xfrm>
            <a:off x="180494" y="279174"/>
            <a:ext cx="10487506" cy="11212385"/>
            <a:chOff x="-33867" y="-999368"/>
            <a:chExt cx="13983341" cy="14949846"/>
          </a:xfrm>
        </p:grpSpPr>
        <p:sp>
          <p:nvSpPr>
            <p:cNvPr id="3" name="TextBox 3"/>
            <p:cNvSpPr txBox="1"/>
            <p:nvPr/>
          </p:nvSpPr>
          <p:spPr>
            <a:xfrm>
              <a:off x="-33867" y="-999368"/>
              <a:ext cx="13536658" cy="889132"/>
            </a:xfrm>
            <a:prstGeom prst="rect">
              <a:avLst/>
            </a:prstGeom>
          </p:spPr>
          <p:txBody>
            <a:bodyPr lIns="0" tIns="0" rIns="0" bIns="0" rtlCol="0" anchor="t">
              <a:spAutoFit/>
            </a:bodyPr>
            <a:lstStyle/>
            <a:p>
              <a:pPr>
                <a:lnSpc>
                  <a:spcPts val="5192"/>
                </a:lnSpc>
              </a:pPr>
              <a:r>
                <a:rPr lang="en-US" sz="4400" spc="119" dirty="0">
                  <a:solidFill>
                    <a:srgbClr val="FBFFFF"/>
                  </a:solidFill>
                  <a:latin typeface="Montserrat Bold Italics"/>
                </a:rPr>
                <a:t>Corporate Worship </a:t>
              </a:r>
            </a:p>
          </p:txBody>
        </p:sp>
        <p:sp>
          <p:nvSpPr>
            <p:cNvPr id="4" name="TextBox 4"/>
            <p:cNvSpPr txBox="1"/>
            <p:nvPr/>
          </p:nvSpPr>
          <p:spPr>
            <a:xfrm>
              <a:off x="26737" y="166649"/>
              <a:ext cx="13536658" cy="3497169"/>
            </a:xfrm>
            <a:prstGeom prst="rect">
              <a:avLst/>
            </a:prstGeom>
          </p:spPr>
          <p:txBody>
            <a:bodyPr lIns="0" tIns="0" rIns="0" bIns="0" rtlCol="0" anchor="t">
              <a:spAutoFit/>
            </a:bodyPr>
            <a:lstStyle/>
            <a:p>
              <a:pPr>
                <a:lnSpc>
                  <a:spcPts val="5286"/>
                </a:lnSpc>
              </a:pPr>
              <a:r>
                <a:rPr lang="en-US" sz="3524" spc="35" dirty="0">
                  <a:solidFill>
                    <a:srgbClr val="FBFFFF"/>
                  </a:solidFill>
                  <a:latin typeface="Montserrat"/>
                </a:rPr>
                <a:t>FB Live</a:t>
              </a:r>
            </a:p>
            <a:p>
              <a:pPr>
                <a:lnSpc>
                  <a:spcPts val="5286"/>
                </a:lnSpc>
              </a:pPr>
              <a:r>
                <a:rPr lang="en-US" sz="3524" spc="35" dirty="0">
                  <a:solidFill>
                    <a:srgbClr val="FBFFFF"/>
                  </a:solidFill>
                  <a:latin typeface="Montserrat"/>
                </a:rPr>
                <a:t>Vimeo</a:t>
              </a:r>
            </a:p>
            <a:p>
              <a:pPr>
                <a:lnSpc>
                  <a:spcPts val="5286"/>
                </a:lnSpc>
              </a:pPr>
              <a:r>
                <a:rPr lang="en-US" sz="3524" spc="35" dirty="0">
                  <a:solidFill>
                    <a:srgbClr val="FBFFFF"/>
                  </a:solidFill>
                  <a:latin typeface="Montserrat"/>
                </a:rPr>
                <a:t>YouTube</a:t>
              </a:r>
            </a:p>
            <a:p>
              <a:pPr>
                <a:lnSpc>
                  <a:spcPts val="5286"/>
                </a:lnSpc>
              </a:pPr>
              <a:r>
                <a:rPr lang="en-US" sz="3524" spc="35" dirty="0">
                  <a:solidFill>
                    <a:srgbClr val="FBFFFF"/>
                  </a:solidFill>
                  <a:latin typeface="Montserrat"/>
                </a:rPr>
                <a:t>Zoom/Skype</a:t>
              </a:r>
            </a:p>
          </p:txBody>
        </p:sp>
        <p:sp>
          <p:nvSpPr>
            <p:cNvPr id="5" name="TextBox 5"/>
            <p:cNvSpPr txBox="1"/>
            <p:nvPr/>
          </p:nvSpPr>
          <p:spPr>
            <a:xfrm>
              <a:off x="-33867" y="4447341"/>
              <a:ext cx="13536658" cy="889132"/>
            </a:xfrm>
            <a:prstGeom prst="rect">
              <a:avLst/>
            </a:prstGeom>
          </p:spPr>
          <p:txBody>
            <a:bodyPr lIns="0" tIns="0" rIns="0" bIns="0" rtlCol="0" anchor="t">
              <a:spAutoFit/>
            </a:bodyPr>
            <a:lstStyle/>
            <a:p>
              <a:pPr>
                <a:lnSpc>
                  <a:spcPts val="5192"/>
                </a:lnSpc>
              </a:pPr>
              <a:r>
                <a:rPr lang="en-US" sz="4400" spc="119" dirty="0">
                  <a:solidFill>
                    <a:srgbClr val="FBFFFF"/>
                  </a:solidFill>
                  <a:latin typeface="Montserrat Bold Italics"/>
                </a:rPr>
                <a:t>Other Options</a:t>
              </a:r>
            </a:p>
          </p:txBody>
        </p:sp>
        <p:sp>
          <p:nvSpPr>
            <p:cNvPr id="6" name="TextBox 6"/>
            <p:cNvSpPr txBox="1"/>
            <p:nvPr/>
          </p:nvSpPr>
          <p:spPr>
            <a:xfrm>
              <a:off x="-33867" y="5584150"/>
              <a:ext cx="13983341" cy="3547296"/>
            </a:xfrm>
            <a:prstGeom prst="rect">
              <a:avLst/>
            </a:prstGeom>
          </p:spPr>
          <p:txBody>
            <a:bodyPr wrap="square" lIns="0" tIns="0" rIns="0" bIns="0" rtlCol="0" anchor="t">
              <a:spAutoFit/>
            </a:bodyPr>
            <a:lstStyle/>
            <a:p>
              <a:pPr>
                <a:lnSpc>
                  <a:spcPts val="5286"/>
                </a:lnSpc>
              </a:pPr>
              <a:r>
                <a:rPr lang="en-US" sz="3524" spc="35" dirty="0">
                  <a:solidFill>
                    <a:srgbClr val="FBFFFF"/>
                  </a:solidFill>
                  <a:latin typeface="Montserrat"/>
                </a:rPr>
                <a:t>Record and post online</a:t>
              </a:r>
            </a:p>
            <a:p>
              <a:pPr>
                <a:lnSpc>
                  <a:spcPts val="5286"/>
                </a:lnSpc>
              </a:pPr>
              <a:r>
                <a:rPr lang="en-US" sz="3524" spc="35" dirty="0">
                  <a:solidFill>
                    <a:srgbClr val="FBFFFF"/>
                  </a:solidFill>
                  <a:latin typeface="Montserrat"/>
                </a:rPr>
                <a:t>Record and deliver DVD via mail or in-person</a:t>
              </a:r>
            </a:p>
            <a:p>
              <a:pPr>
                <a:lnSpc>
                  <a:spcPts val="5286"/>
                </a:lnSpc>
              </a:pPr>
              <a:r>
                <a:rPr lang="en-US" sz="3524" spc="35" dirty="0">
                  <a:solidFill>
                    <a:srgbClr val="FBFFFF"/>
                  </a:solidFill>
                  <a:latin typeface="Montserrat"/>
                </a:rPr>
                <a:t>Drive-In Church</a:t>
              </a:r>
            </a:p>
            <a:p>
              <a:pPr>
                <a:lnSpc>
                  <a:spcPts val="5286"/>
                </a:lnSpc>
              </a:pPr>
              <a:endParaRPr lang="en-US" sz="3524" spc="35" dirty="0">
                <a:solidFill>
                  <a:srgbClr val="FBFFFF"/>
                </a:solidFill>
                <a:latin typeface="Montserrat"/>
              </a:endParaRPr>
            </a:p>
          </p:txBody>
        </p:sp>
        <p:sp>
          <p:nvSpPr>
            <p:cNvPr id="7" name="TextBox 7"/>
            <p:cNvSpPr txBox="1"/>
            <p:nvPr/>
          </p:nvSpPr>
          <p:spPr>
            <a:xfrm>
              <a:off x="0" y="13139035"/>
              <a:ext cx="13536658" cy="811443"/>
            </a:xfrm>
            <a:prstGeom prst="rect">
              <a:avLst/>
            </a:prstGeom>
          </p:spPr>
          <p:txBody>
            <a:bodyPr lIns="0" tIns="0" rIns="0" bIns="0" rtlCol="0" anchor="t">
              <a:spAutoFit/>
            </a:bodyPr>
            <a:lstStyle/>
            <a:p>
              <a:pPr>
                <a:lnSpc>
                  <a:spcPts val="5286"/>
                </a:lnSpc>
              </a:pPr>
              <a:endParaRPr/>
            </a:p>
          </p:txBody>
        </p:sp>
      </p:grpSp>
      <p:sp>
        <p:nvSpPr>
          <p:cNvPr id="8" name="AutoShape 8"/>
          <p:cNvSpPr/>
          <p:nvPr/>
        </p:nvSpPr>
        <p:spPr>
          <a:xfrm>
            <a:off x="10378441" y="1"/>
            <a:ext cx="8155904" cy="10287000"/>
          </a:xfrm>
          <a:prstGeom prst="rect">
            <a:avLst/>
          </a:prstGeom>
          <a:solidFill>
            <a:srgbClr val="FBFFFF"/>
          </a:solidFill>
        </p:spPr>
      </p:sp>
      <p:sp>
        <p:nvSpPr>
          <p:cNvPr id="9" name="TextBox 9"/>
          <p:cNvSpPr txBox="1"/>
          <p:nvPr/>
        </p:nvSpPr>
        <p:spPr>
          <a:xfrm>
            <a:off x="11926268" y="4375426"/>
            <a:ext cx="5477965" cy="1962150"/>
          </a:xfrm>
          <a:prstGeom prst="rect">
            <a:avLst/>
          </a:prstGeom>
        </p:spPr>
        <p:txBody>
          <a:bodyPr lIns="0" tIns="0" rIns="0" bIns="0" rtlCol="0" anchor="t">
            <a:spAutoFit/>
          </a:bodyPr>
          <a:lstStyle/>
          <a:p>
            <a:pPr algn="ctr">
              <a:lnSpc>
                <a:spcPts val="7800"/>
              </a:lnSpc>
            </a:pPr>
            <a:r>
              <a:rPr lang="en-US" sz="6000" spc="60">
                <a:solidFill>
                  <a:srgbClr val="002855"/>
                </a:solidFill>
                <a:latin typeface="Montserrat Semi-Bold"/>
              </a:rPr>
              <a:t>BEST PRACTICES</a:t>
            </a:r>
          </a:p>
        </p:txBody>
      </p:sp>
      <p:pic>
        <p:nvPicPr>
          <p:cNvPr id="10" name="Picture 10"/>
          <p:cNvPicPr>
            <a:picLocks noChangeAspect="1"/>
          </p:cNvPicPr>
          <p:nvPr/>
        </p:nvPicPr>
        <p:blipFill>
          <a:blip r:embed="rId3"/>
          <a:srcRect/>
          <a:stretch>
            <a:fillRect/>
          </a:stretch>
        </p:blipFill>
        <p:spPr>
          <a:xfrm>
            <a:off x="15255700" y="8348432"/>
            <a:ext cx="2727005" cy="1554393"/>
          </a:xfrm>
          <a:prstGeom prst="rect">
            <a:avLst/>
          </a:prstGeom>
        </p:spPr>
      </p:pic>
      <p:sp>
        <p:nvSpPr>
          <p:cNvPr id="11" name="TextBox 3">
            <a:extLst>
              <a:ext uri="{FF2B5EF4-FFF2-40B4-BE49-F238E27FC236}">
                <a16:creationId xmlns:a16="http://schemas.microsoft.com/office/drawing/2014/main" id="{6779B67F-E5CA-BD4B-83D5-279441C734F6}"/>
              </a:ext>
            </a:extLst>
          </p:cNvPr>
          <p:cNvSpPr txBox="1"/>
          <p:nvPr/>
        </p:nvSpPr>
        <p:spPr>
          <a:xfrm>
            <a:off x="180494" y="7750716"/>
            <a:ext cx="10152494" cy="666849"/>
          </a:xfrm>
          <a:prstGeom prst="rect">
            <a:avLst/>
          </a:prstGeom>
        </p:spPr>
        <p:txBody>
          <a:bodyPr lIns="0" tIns="0" rIns="0" bIns="0" rtlCol="0" anchor="t">
            <a:spAutoFit/>
          </a:bodyPr>
          <a:lstStyle/>
          <a:p>
            <a:pPr>
              <a:lnSpc>
                <a:spcPts val="5192"/>
              </a:lnSpc>
            </a:pPr>
            <a:r>
              <a:rPr lang="en-US" sz="4400" spc="119" dirty="0">
                <a:solidFill>
                  <a:srgbClr val="FBFFFF"/>
                </a:solidFill>
                <a:latin typeface="Montserrat Bold Italics"/>
              </a:rPr>
              <a:t>Follow Up </a:t>
            </a:r>
            <a:r>
              <a:rPr lang="en-US" sz="3600" spc="119" dirty="0">
                <a:solidFill>
                  <a:srgbClr val="FBFFFF"/>
                </a:solidFill>
                <a:latin typeface="Montserrat Bold Italics"/>
              </a:rPr>
              <a:t>(after the online gathering)</a:t>
            </a:r>
            <a:endParaRPr lang="en-US" sz="4400" spc="119" dirty="0">
              <a:solidFill>
                <a:srgbClr val="FBFFFF"/>
              </a:solidFill>
              <a:latin typeface="Montserrat Bold Italics"/>
            </a:endParaRPr>
          </a:p>
        </p:txBody>
      </p:sp>
      <p:sp>
        <p:nvSpPr>
          <p:cNvPr id="12" name="TextBox 6">
            <a:extLst>
              <a:ext uri="{FF2B5EF4-FFF2-40B4-BE49-F238E27FC236}">
                <a16:creationId xmlns:a16="http://schemas.microsoft.com/office/drawing/2014/main" id="{FA7C1952-E14A-4D4D-964E-06B8D301E8DF}"/>
              </a:ext>
            </a:extLst>
          </p:cNvPr>
          <p:cNvSpPr txBox="1"/>
          <p:nvPr/>
        </p:nvSpPr>
        <p:spPr>
          <a:xfrm>
            <a:off x="185574" y="8446286"/>
            <a:ext cx="10147414" cy="1980799"/>
          </a:xfrm>
          <a:prstGeom prst="rect">
            <a:avLst/>
          </a:prstGeom>
        </p:spPr>
        <p:txBody>
          <a:bodyPr wrap="square" lIns="0" tIns="0" rIns="0" bIns="0" rtlCol="0" anchor="t">
            <a:spAutoFit/>
          </a:bodyPr>
          <a:lstStyle/>
          <a:p>
            <a:pPr>
              <a:lnSpc>
                <a:spcPts val="5286"/>
              </a:lnSpc>
            </a:pPr>
            <a:r>
              <a:rPr lang="en-US" sz="3524" spc="35" dirty="0">
                <a:solidFill>
                  <a:srgbClr val="FBFFFF"/>
                </a:solidFill>
                <a:latin typeface="Montserrat"/>
              </a:rPr>
              <a:t>Questions about God </a:t>
            </a:r>
            <a:r>
              <a:rPr lang="en-US" sz="2800" spc="35" dirty="0">
                <a:solidFill>
                  <a:srgbClr val="FBFFFF"/>
                </a:solidFill>
                <a:latin typeface="Montserrat"/>
              </a:rPr>
              <a:t>(invite them to a zoom chat)</a:t>
            </a:r>
          </a:p>
          <a:p>
            <a:pPr>
              <a:lnSpc>
                <a:spcPts val="5286"/>
              </a:lnSpc>
            </a:pPr>
            <a:r>
              <a:rPr lang="en-US" sz="3524" spc="35" dirty="0">
                <a:solidFill>
                  <a:srgbClr val="FBFFFF"/>
                </a:solidFill>
                <a:latin typeface="Montserrat"/>
              </a:rPr>
              <a:t>Church Membership </a:t>
            </a:r>
            <a:r>
              <a:rPr lang="en-US" sz="2800" spc="35" dirty="0">
                <a:solidFill>
                  <a:srgbClr val="FBFFFF"/>
                </a:solidFill>
                <a:latin typeface="Montserrat"/>
              </a:rPr>
              <a:t>(text if interested)</a:t>
            </a:r>
          </a:p>
          <a:p>
            <a:pPr>
              <a:lnSpc>
                <a:spcPts val="5286"/>
              </a:lnSpc>
            </a:pPr>
            <a:endParaRPr lang="en-US" sz="3524" spc="35" dirty="0">
              <a:solidFill>
                <a:srgbClr val="FBFFFF"/>
              </a:solidFill>
              <a:latin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855"/>
        </a:solidFill>
        <a:effectLst/>
      </p:bgPr>
    </p:bg>
    <p:spTree>
      <p:nvGrpSpPr>
        <p:cNvPr id="1" name=""/>
        <p:cNvGrpSpPr/>
        <p:nvPr/>
      </p:nvGrpSpPr>
      <p:grpSpPr>
        <a:xfrm>
          <a:off x="0" y="0"/>
          <a:ext cx="0" cy="0"/>
          <a:chOff x="0" y="0"/>
          <a:chExt cx="0" cy="0"/>
        </a:xfrm>
      </p:grpSpPr>
      <p:grpSp>
        <p:nvGrpSpPr>
          <p:cNvPr id="2" name="Group 2"/>
          <p:cNvGrpSpPr/>
          <p:nvPr/>
        </p:nvGrpSpPr>
        <p:grpSpPr>
          <a:xfrm>
            <a:off x="276640" y="82458"/>
            <a:ext cx="9209513" cy="14905720"/>
            <a:chOff x="0" y="-28575"/>
            <a:chExt cx="12279351" cy="19874295"/>
          </a:xfrm>
        </p:grpSpPr>
        <p:sp>
          <p:nvSpPr>
            <p:cNvPr id="3" name="TextBox 3"/>
            <p:cNvSpPr txBox="1"/>
            <p:nvPr/>
          </p:nvSpPr>
          <p:spPr>
            <a:xfrm>
              <a:off x="0" y="-28575"/>
              <a:ext cx="12279351" cy="1724745"/>
            </a:xfrm>
            <a:prstGeom prst="rect">
              <a:avLst/>
            </a:prstGeom>
          </p:spPr>
          <p:txBody>
            <a:bodyPr lIns="0" tIns="0" rIns="0" bIns="0" rtlCol="0" anchor="t">
              <a:spAutoFit/>
            </a:bodyPr>
            <a:lstStyle/>
            <a:p>
              <a:pPr algn="ctr">
                <a:lnSpc>
                  <a:spcPts val="5192"/>
                </a:lnSpc>
              </a:pPr>
              <a:r>
                <a:rPr lang="en-US" sz="3994" spc="119" dirty="0">
                  <a:solidFill>
                    <a:srgbClr val="FBFFFF"/>
                  </a:solidFill>
                  <a:latin typeface="Montserrat Bold Italics"/>
                </a:rPr>
                <a:t>Suggestions to consider when using video communication </a:t>
              </a:r>
            </a:p>
          </p:txBody>
        </p:sp>
        <p:sp>
          <p:nvSpPr>
            <p:cNvPr id="4" name="TextBox 4"/>
            <p:cNvSpPr txBox="1"/>
            <p:nvPr/>
          </p:nvSpPr>
          <p:spPr>
            <a:xfrm>
              <a:off x="0" y="2141695"/>
              <a:ext cx="12279351" cy="11212736"/>
            </a:xfrm>
            <a:prstGeom prst="rect">
              <a:avLst/>
            </a:prstGeom>
          </p:spPr>
          <p:txBody>
            <a:bodyPr lIns="0" tIns="0" rIns="0" bIns="0" rtlCol="0" anchor="t">
              <a:spAutoFit/>
            </a:bodyPr>
            <a:lstStyle/>
            <a:p>
              <a:pPr>
                <a:lnSpc>
                  <a:spcPts val="4800"/>
                </a:lnSpc>
              </a:pPr>
              <a:r>
                <a:rPr lang="en-US" sz="3200" spc="32">
                  <a:solidFill>
                    <a:srgbClr val="FBFFFF"/>
                  </a:solidFill>
                  <a:latin typeface="Montserrat"/>
                </a:rPr>
                <a:t>Shake it up (don't try to do online what you typically do in person)</a:t>
              </a:r>
            </a:p>
            <a:p>
              <a:pPr>
                <a:lnSpc>
                  <a:spcPts val="4800"/>
                </a:lnSpc>
              </a:pPr>
              <a:endParaRPr lang="en-US" sz="3200" spc="32">
                <a:solidFill>
                  <a:srgbClr val="FBFFFF"/>
                </a:solidFill>
                <a:latin typeface="Montserrat"/>
              </a:endParaRPr>
            </a:p>
            <a:p>
              <a:pPr>
                <a:lnSpc>
                  <a:spcPts val="4800"/>
                </a:lnSpc>
              </a:pPr>
              <a:r>
                <a:rPr lang="en-US" sz="3200" spc="32">
                  <a:solidFill>
                    <a:srgbClr val="FBFFFF"/>
                  </a:solidFill>
                  <a:latin typeface="Montserrat"/>
                </a:rPr>
                <a:t>Think shorter segments (online pedagogy suggests 7 minutes of information)</a:t>
              </a:r>
            </a:p>
            <a:p>
              <a:pPr>
                <a:lnSpc>
                  <a:spcPts val="4800"/>
                </a:lnSpc>
              </a:pPr>
              <a:endParaRPr lang="en-US" sz="3200" spc="32">
                <a:solidFill>
                  <a:srgbClr val="FBFFFF"/>
                </a:solidFill>
                <a:latin typeface="Montserrat"/>
              </a:endParaRPr>
            </a:p>
            <a:p>
              <a:pPr>
                <a:lnSpc>
                  <a:spcPts val="4800"/>
                </a:lnSpc>
              </a:pPr>
              <a:r>
                <a:rPr lang="en-US" sz="3200" spc="32">
                  <a:solidFill>
                    <a:srgbClr val="FBFFFF"/>
                  </a:solidFill>
                  <a:latin typeface="Montserrat"/>
                </a:rPr>
                <a:t>Try to be more personal (authentic)</a:t>
              </a:r>
            </a:p>
            <a:p>
              <a:pPr>
                <a:lnSpc>
                  <a:spcPts val="4800"/>
                </a:lnSpc>
              </a:pPr>
              <a:endParaRPr lang="en-US" sz="3200" spc="32">
                <a:solidFill>
                  <a:srgbClr val="FBFFFF"/>
                </a:solidFill>
                <a:latin typeface="Montserrat"/>
              </a:endParaRPr>
            </a:p>
            <a:p>
              <a:pPr>
                <a:lnSpc>
                  <a:spcPts val="4800"/>
                </a:lnSpc>
              </a:pPr>
              <a:r>
                <a:rPr lang="en-US" sz="3200" spc="32">
                  <a:solidFill>
                    <a:srgbClr val="FBFFFF"/>
                  </a:solidFill>
                  <a:latin typeface="Montserrat"/>
                </a:rPr>
                <a:t>Try to be engaging</a:t>
              </a:r>
            </a:p>
            <a:p>
              <a:pPr>
                <a:lnSpc>
                  <a:spcPts val="4800"/>
                </a:lnSpc>
              </a:pPr>
              <a:endParaRPr lang="en-US" sz="3200" spc="32">
                <a:solidFill>
                  <a:srgbClr val="FBFFFF"/>
                </a:solidFill>
                <a:latin typeface="Montserrat"/>
              </a:endParaRPr>
            </a:p>
            <a:p>
              <a:pPr>
                <a:lnSpc>
                  <a:spcPts val="4800"/>
                </a:lnSpc>
              </a:pPr>
              <a:r>
                <a:rPr lang="en-US" sz="3200" spc="32">
                  <a:solidFill>
                    <a:srgbClr val="FBFFFF"/>
                  </a:solidFill>
                  <a:latin typeface="Montserrat"/>
                </a:rPr>
                <a:t>Look into the camera (Rick Warren's Message)</a:t>
              </a:r>
            </a:p>
            <a:p>
              <a:pPr>
                <a:lnSpc>
                  <a:spcPts val="4800"/>
                </a:lnSpc>
              </a:pPr>
              <a:endParaRPr lang="en-US" sz="3200" spc="32">
                <a:solidFill>
                  <a:srgbClr val="FBFFFF"/>
                </a:solidFill>
                <a:latin typeface="Montserrat"/>
              </a:endParaRPr>
            </a:p>
            <a:p>
              <a:pPr>
                <a:lnSpc>
                  <a:spcPts val="4800"/>
                </a:lnSpc>
              </a:pPr>
              <a:r>
                <a:rPr lang="en-US" sz="3200" spc="32">
                  <a:solidFill>
                    <a:srgbClr val="FBFFFF"/>
                  </a:solidFill>
                  <a:latin typeface="Montserrat"/>
                </a:rPr>
                <a:t>Take Q&amp;A (if possible)</a:t>
              </a:r>
            </a:p>
          </p:txBody>
        </p:sp>
        <p:sp>
          <p:nvSpPr>
            <p:cNvPr id="5" name="TextBox 5"/>
            <p:cNvSpPr txBox="1"/>
            <p:nvPr/>
          </p:nvSpPr>
          <p:spPr>
            <a:xfrm>
              <a:off x="0" y="19034277"/>
              <a:ext cx="12279351" cy="811443"/>
            </a:xfrm>
            <a:prstGeom prst="rect">
              <a:avLst/>
            </a:prstGeom>
          </p:spPr>
          <p:txBody>
            <a:bodyPr lIns="0" tIns="0" rIns="0" bIns="0" rtlCol="0" anchor="t">
              <a:spAutoFit/>
            </a:bodyPr>
            <a:lstStyle/>
            <a:p>
              <a:pPr>
                <a:lnSpc>
                  <a:spcPts val="5286"/>
                </a:lnSpc>
              </a:pPr>
              <a:endParaRPr/>
            </a:p>
          </p:txBody>
        </p:sp>
      </p:grpSp>
      <p:sp>
        <p:nvSpPr>
          <p:cNvPr id="6" name="AutoShape 6"/>
          <p:cNvSpPr/>
          <p:nvPr/>
        </p:nvSpPr>
        <p:spPr>
          <a:xfrm>
            <a:off x="9965763" y="-260322"/>
            <a:ext cx="8548529" cy="10754599"/>
          </a:xfrm>
          <a:prstGeom prst="rect">
            <a:avLst/>
          </a:prstGeom>
          <a:solidFill>
            <a:srgbClr val="FBFFFF"/>
          </a:solidFill>
        </p:spPr>
      </p:sp>
      <p:sp>
        <p:nvSpPr>
          <p:cNvPr id="7" name="TextBox 7"/>
          <p:cNvSpPr txBox="1"/>
          <p:nvPr/>
        </p:nvSpPr>
        <p:spPr>
          <a:xfrm>
            <a:off x="11926268" y="4375426"/>
            <a:ext cx="5477965" cy="1962150"/>
          </a:xfrm>
          <a:prstGeom prst="rect">
            <a:avLst/>
          </a:prstGeom>
        </p:spPr>
        <p:txBody>
          <a:bodyPr lIns="0" tIns="0" rIns="0" bIns="0" rtlCol="0" anchor="t">
            <a:spAutoFit/>
          </a:bodyPr>
          <a:lstStyle/>
          <a:p>
            <a:pPr algn="ctr">
              <a:lnSpc>
                <a:spcPts val="7800"/>
              </a:lnSpc>
            </a:pPr>
            <a:r>
              <a:rPr lang="en-US" sz="6000" spc="60">
                <a:solidFill>
                  <a:srgbClr val="002855"/>
                </a:solidFill>
                <a:latin typeface="Montserrat Semi-Bold"/>
              </a:rPr>
              <a:t>BEST PRACTICES</a:t>
            </a:r>
          </a:p>
        </p:txBody>
      </p:sp>
      <p:pic>
        <p:nvPicPr>
          <p:cNvPr id="8" name="Picture 8"/>
          <p:cNvPicPr>
            <a:picLocks noChangeAspect="1"/>
          </p:cNvPicPr>
          <p:nvPr/>
        </p:nvPicPr>
        <p:blipFill>
          <a:blip r:embed="rId2"/>
          <a:srcRect/>
          <a:stretch>
            <a:fillRect/>
          </a:stretch>
        </p:blipFill>
        <p:spPr>
          <a:xfrm>
            <a:off x="15255700" y="8348432"/>
            <a:ext cx="2727005" cy="155439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855"/>
        </a:solidFill>
        <a:effectLst/>
      </p:bgPr>
    </p:bg>
    <p:spTree>
      <p:nvGrpSpPr>
        <p:cNvPr id="1" name=""/>
        <p:cNvGrpSpPr/>
        <p:nvPr/>
      </p:nvGrpSpPr>
      <p:grpSpPr>
        <a:xfrm>
          <a:off x="0" y="0"/>
          <a:ext cx="0" cy="0"/>
          <a:chOff x="0" y="0"/>
          <a:chExt cx="0" cy="0"/>
        </a:xfrm>
      </p:grpSpPr>
      <p:grpSp>
        <p:nvGrpSpPr>
          <p:cNvPr id="2" name="Group 2"/>
          <p:cNvGrpSpPr/>
          <p:nvPr/>
        </p:nvGrpSpPr>
        <p:grpSpPr>
          <a:xfrm>
            <a:off x="505035" y="372554"/>
            <a:ext cx="7838831" cy="13235067"/>
            <a:chOff x="0" y="0"/>
            <a:chExt cx="10451775" cy="17646756"/>
          </a:xfrm>
        </p:grpSpPr>
        <p:sp>
          <p:nvSpPr>
            <p:cNvPr id="3" name="TextBox 3"/>
            <p:cNvSpPr txBox="1"/>
            <p:nvPr/>
          </p:nvSpPr>
          <p:spPr>
            <a:xfrm>
              <a:off x="0" y="-38100"/>
              <a:ext cx="10451775" cy="881380"/>
            </a:xfrm>
            <a:prstGeom prst="rect">
              <a:avLst/>
            </a:prstGeom>
          </p:spPr>
          <p:txBody>
            <a:bodyPr lIns="0" tIns="0" rIns="0" bIns="0" rtlCol="0" anchor="t">
              <a:spAutoFit/>
            </a:bodyPr>
            <a:lstStyle/>
            <a:p>
              <a:pPr>
                <a:lnSpc>
                  <a:spcPts val="5460"/>
                </a:lnSpc>
              </a:pPr>
              <a:r>
                <a:rPr lang="en-US" sz="4200" spc="126">
                  <a:solidFill>
                    <a:srgbClr val="FBFFFF"/>
                  </a:solidFill>
                  <a:latin typeface="Montserrat Bold Italics"/>
                </a:rPr>
                <a:t>Giving</a:t>
              </a:r>
            </a:p>
          </p:txBody>
        </p:sp>
        <p:sp>
          <p:nvSpPr>
            <p:cNvPr id="4" name="TextBox 4"/>
            <p:cNvSpPr txBox="1"/>
            <p:nvPr/>
          </p:nvSpPr>
          <p:spPr>
            <a:xfrm>
              <a:off x="0" y="1226892"/>
              <a:ext cx="10451775" cy="10894695"/>
            </a:xfrm>
            <a:prstGeom prst="rect">
              <a:avLst/>
            </a:prstGeom>
          </p:spPr>
          <p:txBody>
            <a:bodyPr lIns="0" tIns="0" rIns="0" bIns="0" rtlCol="0" anchor="t">
              <a:spAutoFit/>
            </a:bodyPr>
            <a:lstStyle/>
            <a:p>
              <a:pPr>
                <a:lnSpc>
                  <a:spcPts val="5400"/>
                </a:lnSpc>
              </a:pPr>
              <a:r>
                <a:rPr lang="en-US" sz="3600" spc="36">
                  <a:solidFill>
                    <a:srgbClr val="FBFFFF"/>
                  </a:solidFill>
                  <a:latin typeface="Montserrat"/>
                </a:rPr>
                <a:t>Online (Generosity by LifeWay; Planning Center; Tithe.ly; )</a:t>
              </a:r>
            </a:p>
            <a:p>
              <a:pPr>
                <a:lnSpc>
                  <a:spcPts val="5400"/>
                </a:lnSpc>
              </a:pPr>
              <a:endParaRPr lang="en-US" sz="3600" spc="36">
                <a:solidFill>
                  <a:srgbClr val="FBFFFF"/>
                </a:solidFill>
                <a:latin typeface="Montserrat"/>
              </a:endParaRPr>
            </a:p>
            <a:p>
              <a:pPr>
                <a:lnSpc>
                  <a:spcPts val="5400"/>
                </a:lnSpc>
              </a:pPr>
              <a:r>
                <a:rPr lang="en-US" sz="3600" spc="36">
                  <a:solidFill>
                    <a:srgbClr val="FBFFFF"/>
                  </a:solidFill>
                  <a:latin typeface="Montserrat"/>
                </a:rPr>
                <a:t>Reoccurring giving through bank</a:t>
              </a:r>
            </a:p>
            <a:p>
              <a:pPr>
                <a:lnSpc>
                  <a:spcPts val="5400"/>
                </a:lnSpc>
              </a:pPr>
              <a:endParaRPr lang="en-US" sz="3600" spc="36">
                <a:solidFill>
                  <a:srgbClr val="FBFFFF"/>
                </a:solidFill>
                <a:latin typeface="Montserrat"/>
              </a:endParaRPr>
            </a:p>
            <a:p>
              <a:pPr>
                <a:lnSpc>
                  <a:spcPts val="5400"/>
                </a:lnSpc>
              </a:pPr>
              <a:r>
                <a:rPr lang="en-US" sz="3600" spc="36">
                  <a:solidFill>
                    <a:srgbClr val="FBFFFF"/>
                  </a:solidFill>
                  <a:latin typeface="Montserrat"/>
                </a:rPr>
                <a:t>Text to give (Tithe.ly;  Trumpia)</a:t>
              </a:r>
            </a:p>
            <a:p>
              <a:pPr>
                <a:lnSpc>
                  <a:spcPts val="5400"/>
                </a:lnSpc>
              </a:pPr>
              <a:endParaRPr lang="en-US" sz="3600" spc="36">
                <a:solidFill>
                  <a:srgbClr val="FBFFFF"/>
                </a:solidFill>
                <a:latin typeface="Montserrat"/>
              </a:endParaRPr>
            </a:p>
            <a:p>
              <a:pPr>
                <a:lnSpc>
                  <a:spcPts val="5400"/>
                </a:lnSpc>
              </a:pPr>
              <a:r>
                <a:rPr lang="en-US" sz="3600" spc="36">
                  <a:solidFill>
                    <a:srgbClr val="FBFFFF"/>
                  </a:solidFill>
                  <a:latin typeface="Montserrat"/>
                </a:rPr>
                <a:t>Mail</a:t>
              </a:r>
            </a:p>
            <a:p>
              <a:pPr>
                <a:lnSpc>
                  <a:spcPts val="5400"/>
                </a:lnSpc>
              </a:pPr>
              <a:endParaRPr lang="en-US" sz="3600" spc="36">
                <a:solidFill>
                  <a:srgbClr val="FBFFFF"/>
                </a:solidFill>
                <a:latin typeface="Montserrat"/>
              </a:endParaRPr>
            </a:p>
            <a:p>
              <a:pPr>
                <a:lnSpc>
                  <a:spcPts val="5400"/>
                </a:lnSpc>
              </a:pPr>
              <a:r>
                <a:rPr lang="en-US" sz="3600" spc="36">
                  <a:solidFill>
                    <a:srgbClr val="FBFFFF"/>
                  </a:solidFill>
                  <a:latin typeface="Montserrat"/>
                </a:rPr>
                <a:t>Drop-off in person</a:t>
              </a:r>
            </a:p>
            <a:p>
              <a:pPr>
                <a:lnSpc>
                  <a:spcPts val="5400"/>
                </a:lnSpc>
              </a:pPr>
              <a:endParaRPr lang="en-US" sz="3600" spc="36">
                <a:solidFill>
                  <a:srgbClr val="FBFFFF"/>
                </a:solidFill>
                <a:latin typeface="Montserrat"/>
              </a:endParaRPr>
            </a:p>
            <a:p>
              <a:pPr>
                <a:lnSpc>
                  <a:spcPts val="5400"/>
                </a:lnSpc>
              </a:pPr>
              <a:r>
                <a:rPr lang="en-US" sz="3600" spc="36">
                  <a:solidFill>
                    <a:srgbClr val="FBFFFF"/>
                  </a:solidFill>
                  <a:latin typeface="Montserrat"/>
                </a:rPr>
                <a:t>Come by church and pickup </a:t>
              </a:r>
            </a:p>
          </p:txBody>
        </p:sp>
        <p:sp>
          <p:nvSpPr>
            <p:cNvPr id="5" name="TextBox 5"/>
            <p:cNvSpPr txBox="1"/>
            <p:nvPr/>
          </p:nvSpPr>
          <p:spPr>
            <a:xfrm>
              <a:off x="0" y="14214200"/>
              <a:ext cx="10451775" cy="695325"/>
            </a:xfrm>
            <a:prstGeom prst="rect">
              <a:avLst/>
            </a:prstGeom>
          </p:spPr>
          <p:txBody>
            <a:bodyPr lIns="0" tIns="0" rIns="0" bIns="0" rtlCol="0" anchor="t">
              <a:spAutoFit/>
            </a:bodyPr>
            <a:lstStyle/>
            <a:p>
              <a:pPr>
                <a:lnSpc>
                  <a:spcPts val="4500"/>
                </a:lnSpc>
              </a:pPr>
              <a:endParaRPr/>
            </a:p>
          </p:txBody>
        </p:sp>
        <p:sp>
          <p:nvSpPr>
            <p:cNvPr id="6" name="TextBox 6"/>
            <p:cNvSpPr txBox="1"/>
            <p:nvPr/>
          </p:nvSpPr>
          <p:spPr>
            <a:xfrm>
              <a:off x="0" y="16951431"/>
              <a:ext cx="10451775" cy="695325"/>
            </a:xfrm>
            <a:prstGeom prst="rect">
              <a:avLst/>
            </a:prstGeom>
          </p:spPr>
          <p:txBody>
            <a:bodyPr lIns="0" tIns="0" rIns="0" bIns="0" rtlCol="0" anchor="t">
              <a:spAutoFit/>
            </a:bodyPr>
            <a:lstStyle/>
            <a:p>
              <a:pPr>
                <a:lnSpc>
                  <a:spcPts val="4500"/>
                </a:lnSpc>
              </a:pPr>
              <a:endParaRPr/>
            </a:p>
          </p:txBody>
        </p:sp>
      </p:grpSp>
      <p:sp>
        <p:nvSpPr>
          <p:cNvPr id="7" name="AutoShape 7"/>
          <p:cNvSpPr/>
          <p:nvPr/>
        </p:nvSpPr>
        <p:spPr>
          <a:xfrm>
            <a:off x="9965763" y="-260322"/>
            <a:ext cx="8548529" cy="10754599"/>
          </a:xfrm>
          <a:prstGeom prst="rect">
            <a:avLst/>
          </a:prstGeom>
          <a:solidFill>
            <a:srgbClr val="FBFFFF"/>
          </a:solidFill>
        </p:spPr>
      </p:sp>
      <p:sp>
        <p:nvSpPr>
          <p:cNvPr id="8" name="TextBox 8"/>
          <p:cNvSpPr txBox="1"/>
          <p:nvPr/>
        </p:nvSpPr>
        <p:spPr>
          <a:xfrm>
            <a:off x="11926268" y="4375426"/>
            <a:ext cx="5477965" cy="1962150"/>
          </a:xfrm>
          <a:prstGeom prst="rect">
            <a:avLst/>
          </a:prstGeom>
        </p:spPr>
        <p:txBody>
          <a:bodyPr lIns="0" tIns="0" rIns="0" bIns="0" rtlCol="0" anchor="t">
            <a:spAutoFit/>
          </a:bodyPr>
          <a:lstStyle/>
          <a:p>
            <a:pPr algn="ctr">
              <a:lnSpc>
                <a:spcPts val="7800"/>
              </a:lnSpc>
            </a:pPr>
            <a:r>
              <a:rPr lang="en-US" sz="6000" spc="60">
                <a:solidFill>
                  <a:srgbClr val="002855"/>
                </a:solidFill>
                <a:latin typeface="Montserrat Semi-Bold"/>
              </a:rPr>
              <a:t>BEST PRACTICES</a:t>
            </a:r>
          </a:p>
        </p:txBody>
      </p:sp>
      <p:pic>
        <p:nvPicPr>
          <p:cNvPr id="9" name="Picture 9"/>
          <p:cNvPicPr>
            <a:picLocks noChangeAspect="1"/>
          </p:cNvPicPr>
          <p:nvPr/>
        </p:nvPicPr>
        <p:blipFill>
          <a:blip r:embed="rId3"/>
          <a:srcRect/>
          <a:stretch>
            <a:fillRect/>
          </a:stretch>
        </p:blipFill>
        <p:spPr>
          <a:xfrm>
            <a:off x="15255700" y="8348432"/>
            <a:ext cx="2727005" cy="155439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855"/>
        </a:solidFill>
        <a:effectLst/>
      </p:bgPr>
    </p:bg>
    <p:spTree>
      <p:nvGrpSpPr>
        <p:cNvPr id="1" name=""/>
        <p:cNvGrpSpPr/>
        <p:nvPr/>
      </p:nvGrpSpPr>
      <p:grpSpPr>
        <a:xfrm>
          <a:off x="0" y="0"/>
          <a:ext cx="0" cy="0"/>
          <a:chOff x="0" y="0"/>
          <a:chExt cx="0" cy="0"/>
        </a:xfrm>
      </p:grpSpPr>
      <p:grpSp>
        <p:nvGrpSpPr>
          <p:cNvPr id="2" name="Group 2"/>
          <p:cNvGrpSpPr/>
          <p:nvPr/>
        </p:nvGrpSpPr>
        <p:grpSpPr>
          <a:xfrm>
            <a:off x="549188" y="309882"/>
            <a:ext cx="7838831" cy="13920867"/>
            <a:chOff x="0" y="0"/>
            <a:chExt cx="10451775" cy="18561156"/>
          </a:xfrm>
        </p:grpSpPr>
        <p:sp>
          <p:nvSpPr>
            <p:cNvPr id="3" name="TextBox 3"/>
            <p:cNvSpPr txBox="1"/>
            <p:nvPr/>
          </p:nvSpPr>
          <p:spPr>
            <a:xfrm>
              <a:off x="0" y="-38100"/>
              <a:ext cx="10451775" cy="881380"/>
            </a:xfrm>
            <a:prstGeom prst="rect">
              <a:avLst/>
            </a:prstGeom>
          </p:spPr>
          <p:txBody>
            <a:bodyPr lIns="0" tIns="0" rIns="0" bIns="0" rtlCol="0" anchor="t">
              <a:spAutoFit/>
            </a:bodyPr>
            <a:lstStyle/>
            <a:p>
              <a:pPr algn="ctr">
                <a:lnSpc>
                  <a:spcPts val="5460"/>
                </a:lnSpc>
              </a:pPr>
              <a:r>
                <a:rPr lang="en-US" sz="4200" spc="126">
                  <a:solidFill>
                    <a:srgbClr val="FBFFFF"/>
                  </a:solidFill>
                  <a:latin typeface="Montserrat Bold Italics"/>
                </a:rPr>
                <a:t>Pastoral Care Principles</a:t>
              </a:r>
            </a:p>
          </p:txBody>
        </p:sp>
        <p:sp>
          <p:nvSpPr>
            <p:cNvPr id="4" name="TextBox 4"/>
            <p:cNvSpPr txBox="1"/>
            <p:nvPr/>
          </p:nvSpPr>
          <p:spPr>
            <a:xfrm>
              <a:off x="0" y="1226892"/>
              <a:ext cx="10451775" cy="11809095"/>
            </a:xfrm>
            <a:prstGeom prst="rect">
              <a:avLst/>
            </a:prstGeom>
          </p:spPr>
          <p:txBody>
            <a:bodyPr lIns="0" tIns="0" rIns="0" bIns="0" rtlCol="0" anchor="t">
              <a:spAutoFit/>
            </a:bodyPr>
            <a:lstStyle/>
            <a:p>
              <a:pPr>
                <a:lnSpc>
                  <a:spcPts val="5400"/>
                </a:lnSpc>
              </a:pPr>
              <a:r>
                <a:rPr lang="en-US" sz="3600" spc="36">
                  <a:solidFill>
                    <a:srgbClr val="FBFFFF"/>
                  </a:solidFill>
                  <a:latin typeface="Montserrat"/>
                </a:rPr>
                <a:t>Be Normative</a:t>
              </a:r>
            </a:p>
            <a:p>
              <a:pPr>
                <a:lnSpc>
                  <a:spcPts val="5400"/>
                </a:lnSpc>
              </a:pPr>
              <a:endParaRPr lang="en-US" sz="3600" spc="36">
                <a:solidFill>
                  <a:srgbClr val="FBFFFF"/>
                </a:solidFill>
                <a:latin typeface="Montserrat"/>
              </a:endParaRPr>
            </a:p>
            <a:p>
              <a:pPr>
                <a:lnSpc>
                  <a:spcPts val="5400"/>
                </a:lnSpc>
              </a:pPr>
              <a:r>
                <a:rPr lang="en-US" sz="3600" spc="36">
                  <a:solidFill>
                    <a:srgbClr val="FBFFFF"/>
                  </a:solidFill>
                  <a:latin typeface="Montserrat"/>
                </a:rPr>
                <a:t>Be Humble</a:t>
              </a:r>
            </a:p>
            <a:p>
              <a:pPr>
                <a:lnSpc>
                  <a:spcPts val="5400"/>
                </a:lnSpc>
              </a:pPr>
              <a:endParaRPr lang="en-US" sz="3600" spc="36">
                <a:solidFill>
                  <a:srgbClr val="FBFFFF"/>
                </a:solidFill>
                <a:latin typeface="Montserrat"/>
              </a:endParaRPr>
            </a:p>
            <a:p>
              <a:pPr>
                <a:lnSpc>
                  <a:spcPts val="5400"/>
                </a:lnSpc>
              </a:pPr>
              <a:r>
                <a:rPr lang="en-US" sz="3600" spc="36">
                  <a:solidFill>
                    <a:srgbClr val="FBFFFF"/>
                  </a:solidFill>
                  <a:latin typeface="Montserrat"/>
                </a:rPr>
                <a:t>Be Present</a:t>
              </a:r>
            </a:p>
            <a:p>
              <a:pPr>
                <a:lnSpc>
                  <a:spcPts val="5400"/>
                </a:lnSpc>
              </a:pPr>
              <a:endParaRPr lang="en-US" sz="3600" spc="36">
                <a:solidFill>
                  <a:srgbClr val="FBFFFF"/>
                </a:solidFill>
                <a:latin typeface="Montserrat"/>
              </a:endParaRPr>
            </a:p>
            <a:p>
              <a:pPr>
                <a:lnSpc>
                  <a:spcPts val="5400"/>
                </a:lnSpc>
              </a:pPr>
              <a:r>
                <a:rPr lang="en-US" sz="3600" spc="36">
                  <a:solidFill>
                    <a:srgbClr val="FBFFFF"/>
                  </a:solidFill>
                  <a:latin typeface="Montserrat"/>
                </a:rPr>
                <a:t>Be Learner</a:t>
              </a:r>
            </a:p>
            <a:p>
              <a:pPr>
                <a:lnSpc>
                  <a:spcPts val="5400"/>
                </a:lnSpc>
              </a:pPr>
              <a:endParaRPr lang="en-US" sz="3600" spc="36">
                <a:solidFill>
                  <a:srgbClr val="FBFFFF"/>
                </a:solidFill>
                <a:latin typeface="Montserrat"/>
              </a:endParaRPr>
            </a:p>
            <a:p>
              <a:pPr>
                <a:lnSpc>
                  <a:spcPts val="5400"/>
                </a:lnSpc>
              </a:pPr>
              <a:r>
                <a:rPr lang="en-US" sz="3600" spc="36">
                  <a:solidFill>
                    <a:srgbClr val="FBFFFF"/>
                  </a:solidFill>
                  <a:latin typeface="Montserrat"/>
                </a:rPr>
                <a:t>Be Active</a:t>
              </a:r>
            </a:p>
            <a:p>
              <a:pPr>
                <a:lnSpc>
                  <a:spcPts val="5400"/>
                </a:lnSpc>
              </a:pPr>
              <a:endParaRPr lang="en-US" sz="3600" spc="36">
                <a:solidFill>
                  <a:srgbClr val="FBFFFF"/>
                </a:solidFill>
                <a:latin typeface="Montserrat"/>
              </a:endParaRPr>
            </a:p>
            <a:p>
              <a:pPr>
                <a:lnSpc>
                  <a:spcPts val="5400"/>
                </a:lnSpc>
              </a:pPr>
              <a:r>
                <a:rPr lang="en-US" sz="3600" spc="36">
                  <a:solidFill>
                    <a:srgbClr val="FBFFFF"/>
                  </a:solidFill>
                  <a:latin typeface="Montserrat"/>
                </a:rPr>
                <a:t>Be Aware</a:t>
              </a:r>
            </a:p>
            <a:p>
              <a:pPr>
                <a:lnSpc>
                  <a:spcPts val="5400"/>
                </a:lnSpc>
              </a:pPr>
              <a:endParaRPr lang="en-US" sz="3600" spc="36">
                <a:solidFill>
                  <a:srgbClr val="FBFFFF"/>
                </a:solidFill>
                <a:latin typeface="Montserrat"/>
              </a:endParaRPr>
            </a:p>
            <a:p>
              <a:pPr>
                <a:lnSpc>
                  <a:spcPts val="5400"/>
                </a:lnSpc>
              </a:pPr>
              <a:r>
                <a:rPr lang="en-US" sz="3600" spc="36">
                  <a:solidFill>
                    <a:srgbClr val="FBFFFF"/>
                  </a:solidFill>
                  <a:latin typeface="Montserrat"/>
                </a:rPr>
                <a:t>Be Restful </a:t>
              </a:r>
            </a:p>
          </p:txBody>
        </p:sp>
        <p:sp>
          <p:nvSpPr>
            <p:cNvPr id="5" name="TextBox 5"/>
            <p:cNvSpPr txBox="1"/>
            <p:nvPr/>
          </p:nvSpPr>
          <p:spPr>
            <a:xfrm>
              <a:off x="0" y="15128600"/>
              <a:ext cx="10451775" cy="695325"/>
            </a:xfrm>
            <a:prstGeom prst="rect">
              <a:avLst/>
            </a:prstGeom>
          </p:spPr>
          <p:txBody>
            <a:bodyPr lIns="0" tIns="0" rIns="0" bIns="0" rtlCol="0" anchor="t">
              <a:spAutoFit/>
            </a:bodyPr>
            <a:lstStyle/>
            <a:p>
              <a:pPr>
                <a:lnSpc>
                  <a:spcPts val="4500"/>
                </a:lnSpc>
              </a:pPr>
              <a:endParaRPr/>
            </a:p>
          </p:txBody>
        </p:sp>
        <p:sp>
          <p:nvSpPr>
            <p:cNvPr id="6" name="TextBox 6"/>
            <p:cNvSpPr txBox="1"/>
            <p:nvPr/>
          </p:nvSpPr>
          <p:spPr>
            <a:xfrm>
              <a:off x="0" y="17865831"/>
              <a:ext cx="10451775" cy="695325"/>
            </a:xfrm>
            <a:prstGeom prst="rect">
              <a:avLst/>
            </a:prstGeom>
          </p:spPr>
          <p:txBody>
            <a:bodyPr lIns="0" tIns="0" rIns="0" bIns="0" rtlCol="0" anchor="t">
              <a:spAutoFit/>
            </a:bodyPr>
            <a:lstStyle/>
            <a:p>
              <a:pPr>
                <a:lnSpc>
                  <a:spcPts val="4500"/>
                </a:lnSpc>
              </a:pPr>
              <a:endParaRPr/>
            </a:p>
          </p:txBody>
        </p:sp>
      </p:grpSp>
      <p:sp>
        <p:nvSpPr>
          <p:cNvPr id="7" name="AutoShape 7"/>
          <p:cNvSpPr/>
          <p:nvPr/>
        </p:nvSpPr>
        <p:spPr>
          <a:xfrm>
            <a:off x="9965763" y="-260322"/>
            <a:ext cx="8548529" cy="10754599"/>
          </a:xfrm>
          <a:prstGeom prst="rect">
            <a:avLst/>
          </a:prstGeom>
          <a:solidFill>
            <a:srgbClr val="FBFFFF"/>
          </a:solidFill>
        </p:spPr>
      </p:sp>
      <p:sp>
        <p:nvSpPr>
          <p:cNvPr id="8" name="TextBox 8"/>
          <p:cNvSpPr txBox="1"/>
          <p:nvPr/>
        </p:nvSpPr>
        <p:spPr>
          <a:xfrm>
            <a:off x="11926268" y="4375426"/>
            <a:ext cx="5477965" cy="1962150"/>
          </a:xfrm>
          <a:prstGeom prst="rect">
            <a:avLst/>
          </a:prstGeom>
        </p:spPr>
        <p:txBody>
          <a:bodyPr lIns="0" tIns="0" rIns="0" bIns="0" rtlCol="0" anchor="t">
            <a:spAutoFit/>
          </a:bodyPr>
          <a:lstStyle/>
          <a:p>
            <a:pPr algn="ctr">
              <a:lnSpc>
                <a:spcPts val="7800"/>
              </a:lnSpc>
            </a:pPr>
            <a:r>
              <a:rPr lang="en-US" sz="6000" spc="60">
                <a:solidFill>
                  <a:srgbClr val="002855"/>
                </a:solidFill>
                <a:latin typeface="Montserrat Semi-Bold"/>
              </a:rPr>
              <a:t>BEST PRACTICES</a:t>
            </a:r>
          </a:p>
        </p:txBody>
      </p:sp>
      <p:pic>
        <p:nvPicPr>
          <p:cNvPr id="9" name="Picture 9"/>
          <p:cNvPicPr>
            <a:picLocks noChangeAspect="1"/>
          </p:cNvPicPr>
          <p:nvPr/>
        </p:nvPicPr>
        <p:blipFill>
          <a:blip r:embed="rId3"/>
          <a:srcRect/>
          <a:stretch>
            <a:fillRect/>
          </a:stretch>
        </p:blipFill>
        <p:spPr>
          <a:xfrm>
            <a:off x="15255700" y="8348432"/>
            <a:ext cx="2727005" cy="155439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855"/>
        </a:solidFill>
        <a:effectLst/>
      </p:bgPr>
    </p:bg>
    <p:spTree>
      <p:nvGrpSpPr>
        <p:cNvPr id="1" name=""/>
        <p:cNvGrpSpPr/>
        <p:nvPr/>
      </p:nvGrpSpPr>
      <p:grpSpPr>
        <a:xfrm>
          <a:off x="0" y="0"/>
          <a:ext cx="0" cy="0"/>
          <a:chOff x="0" y="0"/>
          <a:chExt cx="0" cy="0"/>
        </a:xfrm>
      </p:grpSpPr>
      <p:grpSp>
        <p:nvGrpSpPr>
          <p:cNvPr id="2" name="Group 2"/>
          <p:cNvGrpSpPr/>
          <p:nvPr/>
        </p:nvGrpSpPr>
        <p:grpSpPr>
          <a:xfrm>
            <a:off x="221797" y="1078762"/>
            <a:ext cx="8922203" cy="13341217"/>
            <a:chOff x="0" y="0"/>
            <a:chExt cx="11896271" cy="17788290"/>
          </a:xfrm>
        </p:grpSpPr>
        <p:sp>
          <p:nvSpPr>
            <p:cNvPr id="3" name="TextBox 3"/>
            <p:cNvSpPr txBox="1"/>
            <p:nvPr/>
          </p:nvSpPr>
          <p:spPr>
            <a:xfrm>
              <a:off x="0" y="-104775"/>
              <a:ext cx="11896271" cy="12367895"/>
            </a:xfrm>
            <a:prstGeom prst="rect">
              <a:avLst/>
            </a:prstGeom>
          </p:spPr>
          <p:txBody>
            <a:bodyPr lIns="0" tIns="0" rIns="0" bIns="0" rtlCol="0" anchor="t">
              <a:spAutoFit/>
            </a:bodyPr>
            <a:lstStyle/>
            <a:p>
              <a:pPr>
                <a:lnSpc>
                  <a:spcPts val="5400"/>
                </a:lnSpc>
              </a:pPr>
              <a:r>
                <a:rPr lang="en-US" sz="3600" u="sng" spc="36" dirty="0">
                  <a:solidFill>
                    <a:srgbClr val="FBFFFF"/>
                  </a:solidFill>
                  <a:latin typeface="Montserrat Bold"/>
                </a:rPr>
                <a:t>Care</a:t>
              </a:r>
            </a:p>
            <a:p>
              <a:pPr>
                <a:lnSpc>
                  <a:spcPts val="4500"/>
                </a:lnSpc>
              </a:pPr>
              <a:r>
                <a:rPr lang="en-US" sz="3000" spc="30" dirty="0">
                  <a:solidFill>
                    <a:srgbClr val="FBFFFF"/>
                  </a:solidFill>
                  <a:latin typeface="Montserrat"/>
                </a:rPr>
                <a:t>- Shut-ins/Elderly</a:t>
              </a:r>
            </a:p>
            <a:p>
              <a:pPr>
                <a:lnSpc>
                  <a:spcPts val="4800"/>
                </a:lnSpc>
              </a:pPr>
              <a:r>
                <a:rPr lang="en-US" sz="3200" spc="32" dirty="0">
                  <a:solidFill>
                    <a:srgbClr val="FBFFFF"/>
                  </a:solidFill>
                  <a:latin typeface="Montserrat"/>
                </a:rPr>
                <a:t>- Personal check-ins </a:t>
              </a:r>
            </a:p>
            <a:p>
              <a:pPr>
                <a:lnSpc>
                  <a:spcPts val="4800"/>
                </a:lnSpc>
              </a:pPr>
              <a:r>
                <a:rPr lang="en-US" sz="3200" spc="32" dirty="0">
                  <a:solidFill>
                    <a:srgbClr val="FBFFFF"/>
                  </a:solidFill>
                  <a:latin typeface="Montserrat"/>
                </a:rPr>
                <a:t>- Facebook Group</a:t>
              </a:r>
            </a:p>
            <a:p>
              <a:pPr>
                <a:lnSpc>
                  <a:spcPts val="4800"/>
                </a:lnSpc>
              </a:pPr>
              <a:endParaRPr lang="en-US" sz="3200" spc="32" dirty="0">
                <a:solidFill>
                  <a:srgbClr val="FBFFFF"/>
                </a:solidFill>
                <a:latin typeface="Montserrat"/>
              </a:endParaRPr>
            </a:p>
            <a:p>
              <a:pPr>
                <a:lnSpc>
                  <a:spcPts val="5400"/>
                </a:lnSpc>
              </a:pPr>
              <a:r>
                <a:rPr lang="en-US" sz="3600" u="sng" spc="36" dirty="0">
                  <a:solidFill>
                    <a:srgbClr val="FBFFFF"/>
                  </a:solidFill>
                  <a:latin typeface="Montserrat Bold"/>
                </a:rPr>
                <a:t>Prayer/Communication </a:t>
              </a:r>
            </a:p>
            <a:p>
              <a:pPr>
                <a:lnSpc>
                  <a:spcPts val="4800"/>
                </a:lnSpc>
              </a:pPr>
              <a:r>
                <a:rPr lang="en-US" sz="3200" spc="32" dirty="0">
                  <a:solidFill>
                    <a:srgbClr val="FBFFFF"/>
                  </a:solidFill>
                  <a:latin typeface="Montserrat"/>
                </a:rPr>
                <a:t>- Phone Tree</a:t>
              </a:r>
            </a:p>
            <a:p>
              <a:pPr>
                <a:lnSpc>
                  <a:spcPts val="4800"/>
                </a:lnSpc>
              </a:pPr>
              <a:r>
                <a:rPr lang="en-US" sz="3200" spc="32" dirty="0">
                  <a:solidFill>
                    <a:srgbClr val="FBFFFF"/>
                  </a:solidFill>
                  <a:latin typeface="Montserrat"/>
                </a:rPr>
                <a:t>- Facebook/Facebook Live</a:t>
              </a:r>
            </a:p>
            <a:p>
              <a:pPr>
                <a:lnSpc>
                  <a:spcPts val="4800"/>
                </a:lnSpc>
              </a:pPr>
              <a:endParaRPr lang="en-US" sz="3200" spc="32" dirty="0">
                <a:solidFill>
                  <a:srgbClr val="FBFFFF"/>
                </a:solidFill>
                <a:latin typeface="Montserrat"/>
              </a:endParaRPr>
            </a:p>
            <a:p>
              <a:pPr>
                <a:lnSpc>
                  <a:spcPts val="5400"/>
                </a:lnSpc>
              </a:pPr>
              <a:r>
                <a:rPr lang="en-US" sz="3600" u="sng" spc="36" dirty="0">
                  <a:solidFill>
                    <a:srgbClr val="FBFFFF"/>
                  </a:solidFill>
                  <a:latin typeface="Montserrat Bold"/>
                </a:rPr>
                <a:t>Discipleship</a:t>
              </a:r>
            </a:p>
            <a:p>
              <a:pPr>
                <a:lnSpc>
                  <a:spcPts val="4800"/>
                </a:lnSpc>
              </a:pPr>
              <a:r>
                <a:rPr lang="en-US" sz="3200" spc="32" dirty="0">
                  <a:solidFill>
                    <a:srgbClr val="FBFFFF"/>
                  </a:solidFill>
                  <a:latin typeface="Montserrat"/>
                </a:rPr>
                <a:t>- </a:t>
              </a:r>
              <a:r>
                <a:rPr lang="en-US" sz="3200" spc="32" dirty="0" err="1">
                  <a:solidFill>
                    <a:srgbClr val="FBFFFF"/>
                  </a:solidFill>
                  <a:latin typeface="Montserrat"/>
                </a:rPr>
                <a:t>YouVersion</a:t>
              </a:r>
              <a:r>
                <a:rPr lang="en-US" sz="3200" spc="32" dirty="0">
                  <a:solidFill>
                    <a:srgbClr val="FBFFFF"/>
                  </a:solidFill>
                  <a:latin typeface="Montserrat"/>
                </a:rPr>
                <a:t> bible reading plans (groups)</a:t>
              </a:r>
            </a:p>
            <a:p>
              <a:pPr>
                <a:lnSpc>
                  <a:spcPts val="4800"/>
                </a:lnSpc>
              </a:pPr>
              <a:r>
                <a:rPr lang="en-US" sz="3200" spc="32" dirty="0">
                  <a:solidFill>
                    <a:srgbClr val="FBFFFF"/>
                  </a:solidFill>
                  <a:latin typeface="Montserrat"/>
                </a:rPr>
                <a:t>- Family devotions (</a:t>
              </a:r>
              <a:r>
                <a:rPr lang="en-US" sz="3200" spc="32" dirty="0" err="1">
                  <a:solidFill>
                    <a:srgbClr val="FBFFFF"/>
                  </a:solidFill>
                  <a:latin typeface="Montserrat"/>
                </a:rPr>
                <a:t>LifeWay</a:t>
              </a:r>
              <a:r>
                <a:rPr lang="en-US" sz="3200" spc="32" dirty="0">
                  <a:solidFill>
                    <a:srgbClr val="FBFFFF"/>
                  </a:solidFill>
                  <a:latin typeface="Montserrat"/>
                </a:rPr>
                <a:t>)</a:t>
              </a:r>
            </a:p>
            <a:p>
              <a:pPr>
                <a:lnSpc>
                  <a:spcPts val="4800"/>
                </a:lnSpc>
              </a:pPr>
              <a:r>
                <a:rPr lang="en-US" sz="3200" spc="32" dirty="0">
                  <a:solidFill>
                    <a:srgbClr val="FBFFFF"/>
                  </a:solidFill>
                  <a:latin typeface="Montserrat"/>
                </a:rPr>
                <a:t>- Right Now Media</a:t>
              </a:r>
            </a:p>
            <a:p>
              <a:pPr>
                <a:lnSpc>
                  <a:spcPts val="4800"/>
                </a:lnSpc>
              </a:pPr>
              <a:r>
                <a:rPr lang="en-US" sz="3200" spc="32" dirty="0">
                  <a:solidFill>
                    <a:srgbClr val="FBFFFF"/>
                  </a:solidFill>
                  <a:latin typeface="Montserrat"/>
                </a:rPr>
                <a:t>- Start a book club</a:t>
              </a:r>
            </a:p>
            <a:p>
              <a:pPr>
                <a:lnSpc>
                  <a:spcPts val="4800"/>
                </a:lnSpc>
              </a:pPr>
              <a:r>
                <a:rPr lang="en-US" sz="3200" spc="32" dirty="0">
                  <a:solidFill>
                    <a:srgbClr val="FBFFFF"/>
                  </a:solidFill>
                  <a:latin typeface="Montserrat"/>
                </a:rPr>
                <a:t>- Zoom or Skype (for small groups)</a:t>
              </a:r>
            </a:p>
          </p:txBody>
        </p:sp>
        <p:sp>
          <p:nvSpPr>
            <p:cNvPr id="4" name="TextBox 4"/>
            <p:cNvSpPr txBox="1"/>
            <p:nvPr/>
          </p:nvSpPr>
          <p:spPr>
            <a:xfrm>
              <a:off x="0" y="14355733"/>
              <a:ext cx="11896271" cy="695325"/>
            </a:xfrm>
            <a:prstGeom prst="rect">
              <a:avLst/>
            </a:prstGeom>
          </p:spPr>
          <p:txBody>
            <a:bodyPr lIns="0" tIns="0" rIns="0" bIns="0" rtlCol="0" anchor="t">
              <a:spAutoFit/>
            </a:bodyPr>
            <a:lstStyle/>
            <a:p>
              <a:pPr>
                <a:lnSpc>
                  <a:spcPts val="4500"/>
                </a:lnSpc>
              </a:pPr>
              <a:endParaRPr/>
            </a:p>
          </p:txBody>
        </p:sp>
        <p:sp>
          <p:nvSpPr>
            <p:cNvPr id="5" name="TextBox 5"/>
            <p:cNvSpPr txBox="1"/>
            <p:nvPr/>
          </p:nvSpPr>
          <p:spPr>
            <a:xfrm>
              <a:off x="0" y="17092965"/>
              <a:ext cx="11896271" cy="695325"/>
            </a:xfrm>
            <a:prstGeom prst="rect">
              <a:avLst/>
            </a:prstGeom>
          </p:spPr>
          <p:txBody>
            <a:bodyPr lIns="0" tIns="0" rIns="0" bIns="0" rtlCol="0" anchor="t">
              <a:spAutoFit/>
            </a:bodyPr>
            <a:lstStyle/>
            <a:p>
              <a:pPr>
                <a:lnSpc>
                  <a:spcPts val="4500"/>
                </a:lnSpc>
              </a:pPr>
              <a:endParaRPr/>
            </a:p>
          </p:txBody>
        </p:sp>
      </p:grpSp>
      <p:sp>
        <p:nvSpPr>
          <p:cNvPr id="6" name="AutoShape 6"/>
          <p:cNvSpPr/>
          <p:nvPr/>
        </p:nvSpPr>
        <p:spPr>
          <a:xfrm>
            <a:off x="9144000" y="0"/>
            <a:ext cx="9144000" cy="10314131"/>
          </a:xfrm>
          <a:prstGeom prst="rect">
            <a:avLst/>
          </a:prstGeom>
          <a:solidFill>
            <a:srgbClr val="004C97"/>
          </a:solidFill>
        </p:spPr>
      </p:sp>
      <p:grpSp>
        <p:nvGrpSpPr>
          <p:cNvPr id="7" name="Group 7"/>
          <p:cNvGrpSpPr/>
          <p:nvPr/>
        </p:nvGrpSpPr>
        <p:grpSpPr>
          <a:xfrm>
            <a:off x="9291829" y="1019231"/>
            <a:ext cx="10121412" cy="11781498"/>
            <a:chOff x="0" y="-104775"/>
            <a:chExt cx="13495216" cy="15708665"/>
          </a:xfrm>
        </p:grpSpPr>
        <p:sp>
          <p:nvSpPr>
            <p:cNvPr id="8" name="TextBox 8"/>
            <p:cNvSpPr txBox="1"/>
            <p:nvPr/>
          </p:nvSpPr>
          <p:spPr>
            <a:xfrm>
              <a:off x="0" y="-104775"/>
              <a:ext cx="13495216" cy="12617045"/>
            </a:xfrm>
            <a:prstGeom prst="rect">
              <a:avLst/>
            </a:prstGeom>
          </p:spPr>
          <p:txBody>
            <a:bodyPr lIns="0" tIns="0" rIns="0" bIns="0" rtlCol="0" anchor="t">
              <a:spAutoFit/>
            </a:bodyPr>
            <a:lstStyle/>
            <a:p>
              <a:pPr>
                <a:lnSpc>
                  <a:spcPts val="5400"/>
                </a:lnSpc>
              </a:pPr>
              <a:r>
                <a:rPr lang="en-US" sz="3600" u="sng" spc="36" dirty="0">
                  <a:solidFill>
                    <a:srgbClr val="FBFFFF"/>
                  </a:solidFill>
                  <a:latin typeface="Montserrat Bold"/>
                </a:rPr>
                <a:t>Students (Next Gen)</a:t>
              </a:r>
            </a:p>
            <a:p>
              <a:pPr>
                <a:lnSpc>
                  <a:spcPts val="4500"/>
                </a:lnSpc>
              </a:pPr>
              <a:r>
                <a:rPr lang="en-US" sz="3000" spc="30" dirty="0">
                  <a:solidFill>
                    <a:srgbClr val="FBFFFF"/>
                  </a:solidFill>
                  <a:latin typeface="Montserrat"/>
                </a:rPr>
                <a:t>-   Crossroads Farm (Communication Strategy)</a:t>
              </a:r>
            </a:p>
            <a:p>
              <a:pPr marL="457200" indent="-457200">
                <a:lnSpc>
                  <a:spcPts val="4500"/>
                </a:lnSpc>
                <a:buFontTx/>
                <a:buChar char="-"/>
              </a:pPr>
              <a:r>
                <a:rPr lang="en-US" sz="3000" spc="30" dirty="0">
                  <a:solidFill>
                    <a:srgbClr val="FBFFFF"/>
                  </a:solidFill>
                  <a:latin typeface="Montserrat"/>
                </a:rPr>
                <a:t>Orange Curriculum </a:t>
              </a:r>
            </a:p>
            <a:p>
              <a:pPr marL="457200" indent="-457200">
                <a:lnSpc>
                  <a:spcPts val="4500"/>
                </a:lnSpc>
                <a:buFontTx/>
                <a:buChar char="-"/>
              </a:pPr>
              <a:r>
                <a:rPr lang="en-US" sz="3000" spc="30" dirty="0">
                  <a:solidFill>
                    <a:srgbClr val="FBFFFF"/>
                  </a:solidFill>
                  <a:latin typeface="Montserrat"/>
                </a:rPr>
                <a:t>Social Media (Instagram, </a:t>
              </a:r>
              <a:r>
                <a:rPr lang="en-US" sz="3000" spc="30" dirty="0" err="1">
                  <a:solidFill>
                    <a:srgbClr val="FBFFFF"/>
                  </a:solidFill>
                  <a:latin typeface="Montserrat"/>
                </a:rPr>
                <a:t>TikTok</a:t>
              </a:r>
              <a:r>
                <a:rPr lang="en-US" sz="3000" spc="30" dirty="0">
                  <a:solidFill>
                    <a:srgbClr val="FBFFFF"/>
                  </a:solidFill>
                  <a:latin typeface="Montserrat"/>
                </a:rPr>
                <a:t>)</a:t>
              </a:r>
            </a:p>
            <a:p>
              <a:pPr marL="457200" indent="-457200">
                <a:lnSpc>
                  <a:spcPts val="4500"/>
                </a:lnSpc>
                <a:buFontTx/>
                <a:buChar char="-"/>
              </a:pPr>
              <a:r>
                <a:rPr lang="en-US" sz="3000" spc="30" dirty="0">
                  <a:solidFill>
                    <a:srgbClr val="FBFFFF"/>
                  </a:solidFill>
                  <a:latin typeface="Montserrat"/>
                </a:rPr>
                <a:t>Gaming groups</a:t>
              </a:r>
            </a:p>
            <a:p>
              <a:pPr marL="457200" indent="-457200">
                <a:lnSpc>
                  <a:spcPts val="4500"/>
                </a:lnSpc>
                <a:buFontTx/>
                <a:buChar char="-"/>
              </a:pPr>
              <a:r>
                <a:rPr lang="en-US" sz="3000" spc="30" dirty="0">
                  <a:solidFill>
                    <a:srgbClr val="FBFFFF"/>
                  </a:solidFill>
                  <a:latin typeface="Montserrat"/>
                </a:rPr>
                <a:t>Wednesday Night Live (YouTube; FB Live)</a:t>
              </a:r>
            </a:p>
            <a:p>
              <a:pPr>
                <a:lnSpc>
                  <a:spcPts val="4500"/>
                </a:lnSpc>
              </a:pPr>
              <a:endParaRPr lang="en-US" sz="3000" spc="30" dirty="0">
                <a:solidFill>
                  <a:srgbClr val="FBFFFF"/>
                </a:solidFill>
                <a:latin typeface="Montserrat"/>
              </a:endParaRPr>
            </a:p>
            <a:p>
              <a:pPr>
                <a:lnSpc>
                  <a:spcPts val="5400"/>
                </a:lnSpc>
              </a:pPr>
              <a:r>
                <a:rPr lang="en-US" sz="3600" u="sng" spc="36" dirty="0">
                  <a:solidFill>
                    <a:srgbClr val="FBFFFF"/>
                  </a:solidFill>
                  <a:latin typeface="Montserrat Bold"/>
                </a:rPr>
                <a:t>Mission</a:t>
              </a:r>
            </a:p>
            <a:p>
              <a:pPr>
                <a:lnSpc>
                  <a:spcPts val="4500"/>
                </a:lnSpc>
              </a:pPr>
              <a:endParaRPr lang="en-US" sz="3600" u="sng" spc="36" dirty="0">
                <a:solidFill>
                  <a:srgbClr val="FBFFFF"/>
                </a:solidFill>
                <a:latin typeface="Montserrat Bold"/>
              </a:endParaRPr>
            </a:p>
            <a:p>
              <a:pPr>
                <a:lnSpc>
                  <a:spcPts val="4500"/>
                </a:lnSpc>
              </a:pPr>
              <a:endParaRPr lang="en-US" sz="3600" u="sng" spc="36" dirty="0">
                <a:solidFill>
                  <a:srgbClr val="FBFFFF"/>
                </a:solidFill>
                <a:latin typeface="Montserrat Bold"/>
              </a:endParaRPr>
            </a:p>
            <a:p>
              <a:pPr>
                <a:lnSpc>
                  <a:spcPts val="4500"/>
                </a:lnSpc>
              </a:pPr>
              <a:endParaRPr lang="en-US" sz="3600" u="sng" spc="36" dirty="0">
                <a:solidFill>
                  <a:srgbClr val="FBFFFF"/>
                </a:solidFill>
                <a:latin typeface="Montserrat Bold"/>
              </a:endParaRPr>
            </a:p>
            <a:p>
              <a:pPr>
                <a:lnSpc>
                  <a:spcPts val="4500"/>
                </a:lnSpc>
              </a:pPr>
              <a:endParaRPr lang="en-US" sz="3600" u="sng" spc="36" dirty="0">
                <a:solidFill>
                  <a:srgbClr val="FBFFFF"/>
                </a:solidFill>
                <a:latin typeface="Montserrat Bold"/>
              </a:endParaRPr>
            </a:p>
            <a:p>
              <a:pPr>
                <a:lnSpc>
                  <a:spcPts val="4500"/>
                </a:lnSpc>
              </a:pPr>
              <a:endParaRPr lang="en-US" sz="3600" u="sng" spc="36" dirty="0">
                <a:solidFill>
                  <a:srgbClr val="FBFFFF"/>
                </a:solidFill>
                <a:latin typeface="Montserrat Bold"/>
              </a:endParaRPr>
            </a:p>
            <a:p>
              <a:pPr>
                <a:lnSpc>
                  <a:spcPts val="4500"/>
                </a:lnSpc>
              </a:pPr>
              <a:endParaRPr lang="en-US" sz="3600" u="sng" spc="36" dirty="0">
                <a:solidFill>
                  <a:srgbClr val="FBFFFF"/>
                </a:solidFill>
                <a:latin typeface="Montserrat Bold"/>
              </a:endParaRPr>
            </a:p>
            <a:p>
              <a:pPr>
                <a:lnSpc>
                  <a:spcPts val="4500"/>
                </a:lnSpc>
              </a:pPr>
              <a:endParaRPr lang="en-US" sz="3600" u="sng" spc="36" dirty="0">
                <a:solidFill>
                  <a:srgbClr val="FBFFFF"/>
                </a:solidFill>
                <a:latin typeface="Montserrat Bold"/>
              </a:endParaRPr>
            </a:p>
            <a:p>
              <a:pPr>
                <a:lnSpc>
                  <a:spcPts val="4800"/>
                </a:lnSpc>
              </a:pPr>
              <a:endParaRPr lang="en-US" sz="3600" u="sng" spc="36" dirty="0">
                <a:solidFill>
                  <a:srgbClr val="FBFFFF"/>
                </a:solidFill>
                <a:latin typeface="Montserrat Bold"/>
              </a:endParaRPr>
            </a:p>
          </p:txBody>
        </p:sp>
        <p:sp>
          <p:nvSpPr>
            <p:cNvPr id="9" name="TextBox 9"/>
            <p:cNvSpPr txBox="1"/>
            <p:nvPr/>
          </p:nvSpPr>
          <p:spPr>
            <a:xfrm>
              <a:off x="0" y="12171333"/>
              <a:ext cx="13495216" cy="695325"/>
            </a:xfrm>
            <a:prstGeom prst="rect">
              <a:avLst/>
            </a:prstGeom>
          </p:spPr>
          <p:txBody>
            <a:bodyPr lIns="0" tIns="0" rIns="0" bIns="0" rtlCol="0" anchor="t">
              <a:spAutoFit/>
            </a:bodyPr>
            <a:lstStyle/>
            <a:p>
              <a:pPr>
                <a:lnSpc>
                  <a:spcPts val="4500"/>
                </a:lnSpc>
              </a:pPr>
              <a:endParaRPr/>
            </a:p>
          </p:txBody>
        </p:sp>
        <p:sp>
          <p:nvSpPr>
            <p:cNvPr id="10" name="TextBox 10"/>
            <p:cNvSpPr txBox="1"/>
            <p:nvPr/>
          </p:nvSpPr>
          <p:spPr>
            <a:xfrm>
              <a:off x="0" y="14908565"/>
              <a:ext cx="13495216" cy="695325"/>
            </a:xfrm>
            <a:prstGeom prst="rect">
              <a:avLst/>
            </a:prstGeom>
          </p:spPr>
          <p:txBody>
            <a:bodyPr lIns="0" tIns="0" rIns="0" bIns="0" rtlCol="0" anchor="t">
              <a:spAutoFit/>
            </a:bodyPr>
            <a:lstStyle/>
            <a:p>
              <a:pPr>
                <a:lnSpc>
                  <a:spcPts val="4500"/>
                </a:lnSpc>
              </a:pPr>
              <a:endParaRPr/>
            </a:p>
          </p:txBody>
        </p:sp>
      </p:grpSp>
      <p:pic>
        <p:nvPicPr>
          <p:cNvPr id="11" name="Picture 11"/>
          <p:cNvPicPr>
            <a:picLocks noChangeAspect="1"/>
          </p:cNvPicPr>
          <p:nvPr/>
        </p:nvPicPr>
        <p:blipFill>
          <a:blip r:embed="rId3"/>
          <a:srcRect/>
          <a:stretch>
            <a:fillRect/>
          </a:stretch>
        </p:blipFill>
        <p:spPr>
          <a:xfrm>
            <a:off x="12545499" y="5295900"/>
            <a:ext cx="3878332" cy="4980202"/>
          </a:xfrm>
          <a:prstGeom prst="rect">
            <a:avLst/>
          </a:prstGeom>
        </p:spPr>
      </p:pic>
      <p:sp>
        <p:nvSpPr>
          <p:cNvPr id="12" name="TextBox 12"/>
          <p:cNvSpPr txBox="1"/>
          <p:nvPr/>
        </p:nvSpPr>
        <p:spPr>
          <a:xfrm>
            <a:off x="4098992" y="46389"/>
            <a:ext cx="10385673" cy="962660"/>
          </a:xfrm>
          <a:prstGeom prst="rect">
            <a:avLst/>
          </a:prstGeom>
        </p:spPr>
        <p:txBody>
          <a:bodyPr lIns="0" tIns="0" rIns="0" bIns="0" rtlCol="0" anchor="t">
            <a:spAutoFit/>
          </a:bodyPr>
          <a:lstStyle/>
          <a:p>
            <a:pPr algn="ctr">
              <a:lnSpc>
                <a:spcPts val="7839"/>
              </a:lnSpc>
              <a:spcBef>
                <a:spcPct val="0"/>
              </a:spcBef>
            </a:pPr>
            <a:r>
              <a:rPr lang="en-US" sz="5600" dirty="0">
                <a:solidFill>
                  <a:srgbClr val="FFFFFF"/>
                </a:solidFill>
                <a:latin typeface="Montserrat Bold"/>
              </a:rPr>
              <a:t>Pastoral Care Best Practices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85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89292" y="-5550112"/>
            <a:ext cx="13228640" cy="16987018"/>
          </a:xfrm>
          <a:prstGeom prst="rect">
            <a:avLst/>
          </a:prstGeom>
        </p:spPr>
      </p:pic>
      <p:sp>
        <p:nvSpPr>
          <p:cNvPr id="3" name="TextBox 3"/>
          <p:cNvSpPr txBox="1"/>
          <p:nvPr/>
        </p:nvSpPr>
        <p:spPr>
          <a:xfrm>
            <a:off x="12344400" y="2875764"/>
            <a:ext cx="5848652" cy="4535472"/>
          </a:xfrm>
          <a:prstGeom prst="rect">
            <a:avLst/>
          </a:prstGeom>
        </p:spPr>
        <p:txBody>
          <a:bodyPr lIns="0" tIns="0" rIns="0" bIns="0" rtlCol="0" anchor="t">
            <a:spAutoFit/>
          </a:bodyPr>
          <a:lstStyle/>
          <a:p>
            <a:pPr algn="ctr">
              <a:lnSpc>
                <a:spcPts val="7262"/>
              </a:lnSpc>
            </a:pPr>
            <a:r>
              <a:rPr lang="en-US" sz="5187" dirty="0">
                <a:solidFill>
                  <a:srgbClr val="FFFFFF"/>
                </a:solidFill>
                <a:latin typeface="Montserrat Bold"/>
              </a:rPr>
              <a:t>Good Neighbor </a:t>
            </a:r>
          </a:p>
          <a:p>
            <a:pPr algn="ctr">
              <a:lnSpc>
                <a:spcPts val="7262"/>
              </a:lnSpc>
              <a:spcBef>
                <a:spcPct val="0"/>
              </a:spcBef>
            </a:pPr>
            <a:r>
              <a:rPr lang="en-US" sz="5187" dirty="0">
                <a:solidFill>
                  <a:srgbClr val="FFFFFF"/>
                </a:solidFill>
                <a:latin typeface="Montserrat Bold"/>
              </a:rPr>
              <a:t>Bingo Board</a:t>
            </a:r>
          </a:p>
          <a:p>
            <a:pPr algn="ctr">
              <a:lnSpc>
                <a:spcPts val="7262"/>
              </a:lnSpc>
              <a:spcBef>
                <a:spcPct val="0"/>
              </a:spcBef>
            </a:pPr>
            <a:endParaRPr lang="en-US" sz="5187" dirty="0">
              <a:solidFill>
                <a:srgbClr val="FFFFFF"/>
              </a:solidFill>
              <a:latin typeface="Montserrat Bold"/>
            </a:endParaRPr>
          </a:p>
          <a:p>
            <a:pPr algn="ctr">
              <a:lnSpc>
                <a:spcPts val="7262"/>
              </a:lnSpc>
              <a:spcBef>
                <a:spcPct val="0"/>
              </a:spcBef>
            </a:pPr>
            <a:r>
              <a:rPr lang="en-US" sz="2800" i="1" dirty="0">
                <a:solidFill>
                  <a:srgbClr val="FFFFFF"/>
                </a:solidFill>
                <a:latin typeface="Montserrat Bold"/>
              </a:rPr>
              <a:t>Pastoral Care and Mobilizing People on Mission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855"/>
        </a:solidFill>
        <a:effectLst/>
      </p:bgPr>
    </p:bg>
    <p:spTree>
      <p:nvGrpSpPr>
        <p:cNvPr id="1" name=""/>
        <p:cNvGrpSpPr/>
        <p:nvPr/>
      </p:nvGrpSpPr>
      <p:grpSpPr>
        <a:xfrm>
          <a:off x="0" y="0"/>
          <a:ext cx="0" cy="0"/>
          <a:chOff x="0" y="0"/>
          <a:chExt cx="0" cy="0"/>
        </a:xfrm>
      </p:grpSpPr>
      <p:grpSp>
        <p:nvGrpSpPr>
          <p:cNvPr id="2" name="Group 2"/>
          <p:cNvGrpSpPr/>
          <p:nvPr/>
        </p:nvGrpSpPr>
        <p:grpSpPr>
          <a:xfrm>
            <a:off x="168202" y="422065"/>
            <a:ext cx="8975798" cy="13997914"/>
            <a:chOff x="-71460" y="-875597"/>
            <a:chExt cx="11967731" cy="18663887"/>
          </a:xfrm>
        </p:grpSpPr>
        <p:sp>
          <p:nvSpPr>
            <p:cNvPr id="3" name="TextBox 3"/>
            <p:cNvSpPr txBox="1"/>
            <p:nvPr/>
          </p:nvSpPr>
          <p:spPr>
            <a:xfrm>
              <a:off x="-71460" y="-875597"/>
              <a:ext cx="11896271" cy="13848152"/>
            </a:xfrm>
            <a:prstGeom prst="rect">
              <a:avLst/>
            </a:prstGeom>
          </p:spPr>
          <p:txBody>
            <a:bodyPr lIns="0" tIns="0" rIns="0" bIns="0" rtlCol="0" anchor="t">
              <a:spAutoFit/>
            </a:bodyPr>
            <a:lstStyle/>
            <a:p>
              <a:pPr>
                <a:lnSpc>
                  <a:spcPts val="5400"/>
                </a:lnSpc>
              </a:pPr>
              <a:endParaRPr lang="en-US" sz="3600" u="sng" spc="36" dirty="0">
                <a:solidFill>
                  <a:srgbClr val="FBFFFF"/>
                </a:solidFill>
                <a:latin typeface="Montserrat Bold"/>
              </a:endParaRPr>
            </a:p>
            <a:p>
              <a:pPr marL="457200" indent="-457200">
                <a:lnSpc>
                  <a:spcPts val="4500"/>
                </a:lnSpc>
                <a:buFontTx/>
                <a:buChar char="-"/>
              </a:pPr>
              <a:r>
                <a:rPr lang="en-US" sz="3200" spc="30" dirty="0">
                  <a:solidFill>
                    <a:srgbClr val="FBFFFF"/>
                  </a:solidFill>
                  <a:latin typeface="Montserrat"/>
                </a:rPr>
                <a:t>Ask local nursing homes/senior assisted places what their needs are</a:t>
              </a:r>
            </a:p>
            <a:p>
              <a:pPr marL="457200" indent="-457200">
                <a:lnSpc>
                  <a:spcPts val="4500"/>
                </a:lnSpc>
                <a:buFontTx/>
                <a:buChar char="-"/>
              </a:pPr>
              <a:r>
                <a:rPr lang="en-US" sz="3200" spc="32" dirty="0">
                  <a:solidFill>
                    <a:srgbClr val="FBFFFF"/>
                  </a:solidFill>
                  <a:latin typeface="Montserrat"/>
                </a:rPr>
                <a:t>Donate food to local food banks</a:t>
              </a:r>
            </a:p>
            <a:p>
              <a:pPr marL="457200" indent="-457200">
                <a:lnSpc>
                  <a:spcPts val="4800"/>
                </a:lnSpc>
                <a:buFontTx/>
                <a:buChar char="-"/>
              </a:pPr>
              <a:r>
                <a:rPr lang="en-US" sz="3200" spc="32" dirty="0">
                  <a:solidFill>
                    <a:srgbClr val="FBFFFF"/>
                  </a:solidFill>
                  <a:latin typeface="Montserrat"/>
                </a:rPr>
                <a:t>Partnership with schools to deliver food; also see what families need meals during this time</a:t>
              </a:r>
            </a:p>
            <a:p>
              <a:pPr marL="457200" indent="-457200">
                <a:lnSpc>
                  <a:spcPts val="4800"/>
                </a:lnSpc>
                <a:buFontTx/>
                <a:buChar char="-"/>
              </a:pPr>
              <a:r>
                <a:rPr lang="en-US" sz="3200" spc="32" dirty="0">
                  <a:solidFill>
                    <a:srgbClr val="FBFFFF"/>
                  </a:solidFill>
                  <a:latin typeface="Montserrat"/>
                </a:rPr>
                <a:t>Ask local homeless shelters how you can serve them during this time</a:t>
              </a:r>
            </a:p>
            <a:p>
              <a:pPr marL="457200" indent="-457200">
                <a:lnSpc>
                  <a:spcPts val="4800"/>
                </a:lnSpc>
                <a:buFontTx/>
                <a:buChar char="-"/>
              </a:pPr>
              <a:r>
                <a:rPr lang="en-US" sz="3200" spc="32" dirty="0">
                  <a:solidFill>
                    <a:srgbClr val="FBFFFF"/>
                  </a:solidFill>
                  <a:latin typeface="Montserrat"/>
                </a:rPr>
                <a:t>Calling a local hospital to see how you can serve hospital staff; ask hospital chaplain how you can support them</a:t>
              </a:r>
            </a:p>
            <a:p>
              <a:pPr marL="457200" indent="-457200">
                <a:lnSpc>
                  <a:spcPts val="4800"/>
                </a:lnSpc>
                <a:buFontTx/>
                <a:buChar char="-"/>
              </a:pPr>
              <a:r>
                <a:rPr lang="en-US" sz="3200" spc="32" dirty="0">
                  <a:solidFill>
                    <a:srgbClr val="FBFFFF"/>
                  </a:solidFill>
                  <a:latin typeface="Montserrat"/>
                </a:rPr>
                <a:t>Connect with local funeral homes to see how you can help serve during this time</a:t>
              </a:r>
            </a:p>
            <a:p>
              <a:pPr marL="457200" indent="-457200">
                <a:lnSpc>
                  <a:spcPts val="4800"/>
                </a:lnSpc>
                <a:buFontTx/>
                <a:buChar char="-"/>
              </a:pPr>
              <a:r>
                <a:rPr lang="en-US" sz="3200" spc="32" dirty="0">
                  <a:solidFill>
                    <a:srgbClr val="FBFFFF"/>
                  </a:solidFill>
                  <a:latin typeface="Montserrat"/>
                </a:rPr>
                <a:t>Becoming a drive-by COVID-19 testing location</a:t>
              </a:r>
            </a:p>
            <a:p>
              <a:pPr marL="457200" indent="-457200">
                <a:lnSpc>
                  <a:spcPts val="4800"/>
                </a:lnSpc>
                <a:buFontTx/>
                <a:buChar char="-"/>
              </a:pPr>
              <a:endParaRPr lang="en-US" sz="3600" spc="32" dirty="0">
                <a:solidFill>
                  <a:srgbClr val="FBFFFF"/>
                </a:solidFill>
                <a:latin typeface="Montserrat"/>
              </a:endParaRPr>
            </a:p>
          </p:txBody>
        </p:sp>
        <p:sp>
          <p:nvSpPr>
            <p:cNvPr id="4" name="TextBox 4"/>
            <p:cNvSpPr txBox="1"/>
            <p:nvPr/>
          </p:nvSpPr>
          <p:spPr>
            <a:xfrm>
              <a:off x="0" y="14355733"/>
              <a:ext cx="11896271" cy="695325"/>
            </a:xfrm>
            <a:prstGeom prst="rect">
              <a:avLst/>
            </a:prstGeom>
          </p:spPr>
          <p:txBody>
            <a:bodyPr lIns="0" tIns="0" rIns="0" bIns="0" rtlCol="0" anchor="t">
              <a:spAutoFit/>
            </a:bodyPr>
            <a:lstStyle/>
            <a:p>
              <a:pPr>
                <a:lnSpc>
                  <a:spcPts val="4500"/>
                </a:lnSpc>
              </a:pPr>
              <a:endParaRPr/>
            </a:p>
          </p:txBody>
        </p:sp>
        <p:sp>
          <p:nvSpPr>
            <p:cNvPr id="5" name="TextBox 5"/>
            <p:cNvSpPr txBox="1"/>
            <p:nvPr/>
          </p:nvSpPr>
          <p:spPr>
            <a:xfrm>
              <a:off x="0" y="17092965"/>
              <a:ext cx="11896271" cy="695325"/>
            </a:xfrm>
            <a:prstGeom prst="rect">
              <a:avLst/>
            </a:prstGeom>
          </p:spPr>
          <p:txBody>
            <a:bodyPr lIns="0" tIns="0" rIns="0" bIns="0" rtlCol="0" anchor="t">
              <a:spAutoFit/>
            </a:bodyPr>
            <a:lstStyle/>
            <a:p>
              <a:pPr>
                <a:lnSpc>
                  <a:spcPts val="4500"/>
                </a:lnSpc>
              </a:pPr>
              <a:endParaRPr/>
            </a:p>
          </p:txBody>
        </p:sp>
      </p:grpSp>
      <p:sp>
        <p:nvSpPr>
          <p:cNvPr id="6" name="AutoShape 6"/>
          <p:cNvSpPr/>
          <p:nvPr/>
        </p:nvSpPr>
        <p:spPr>
          <a:xfrm>
            <a:off x="9144000" y="0"/>
            <a:ext cx="9144000" cy="10314131"/>
          </a:xfrm>
          <a:prstGeom prst="rect">
            <a:avLst/>
          </a:prstGeom>
          <a:solidFill>
            <a:srgbClr val="004C97"/>
          </a:solidFill>
        </p:spPr>
      </p:sp>
      <p:grpSp>
        <p:nvGrpSpPr>
          <p:cNvPr id="7" name="Group 7"/>
          <p:cNvGrpSpPr/>
          <p:nvPr/>
        </p:nvGrpSpPr>
        <p:grpSpPr>
          <a:xfrm>
            <a:off x="9291829" y="510202"/>
            <a:ext cx="9144000" cy="16387756"/>
            <a:chOff x="0" y="-783479"/>
            <a:chExt cx="13495216" cy="21850339"/>
          </a:xfrm>
        </p:grpSpPr>
        <p:sp>
          <p:nvSpPr>
            <p:cNvPr id="8" name="TextBox 8"/>
            <p:cNvSpPr txBox="1"/>
            <p:nvPr/>
          </p:nvSpPr>
          <p:spPr>
            <a:xfrm>
              <a:off x="230837" y="-783479"/>
              <a:ext cx="13167876" cy="21850339"/>
            </a:xfrm>
            <a:prstGeom prst="rect">
              <a:avLst/>
            </a:prstGeom>
          </p:spPr>
          <p:txBody>
            <a:bodyPr wrap="square" lIns="0" tIns="0" rIns="0" bIns="0" rtlCol="0" anchor="t">
              <a:spAutoFit/>
            </a:bodyPr>
            <a:lstStyle/>
            <a:p>
              <a:pPr marL="457200" indent="-457200">
                <a:lnSpc>
                  <a:spcPts val="4500"/>
                </a:lnSpc>
                <a:buFontTx/>
                <a:buChar char="-"/>
              </a:pPr>
              <a:endParaRPr lang="en-US" sz="3000" spc="30" dirty="0">
                <a:solidFill>
                  <a:srgbClr val="FBFFFF"/>
                </a:solidFill>
                <a:latin typeface="Montserrat"/>
              </a:endParaRPr>
            </a:p>
            <a:p>
              <a:pPr marL="457200" indent="-457200">
                <a:lnSpc>
                  <a:spcPts val="4500"/>
                </a:lnSpc>
                <a:buFontTx/>
                <a:buChar char="-"/>
              </a:pPr>
              <a:r>
                <a:rPr lang="en-US" sz="3200" spc="30" dirty="0">
                  <a:solidFill>
                    <a:srgbClr val="FBFFFF"/>
                  </a:solidFill>
                  <a:latin typeface="Montserrat"/>
                </a:rPr>
                <a:t>Be a person of peace through your social media presence</a:t>
              </a:r>
            </a:p>
            <a:p>
              <a:pPr marL="457200" indent="-457200">
                <a:lnSpc>
                  <a:spcPts val="4500"/>
                </a:lnSpc>
                <a:buFontTx/>
                <a:buChar char="-"/>
              </a:pPr>
              <a:r>
                <a:rPr lang="en-US" sz="3200" spc="30" dirty="0">
                  <a:solidFill>
                    <a:srgbClr val="FBFFFF"/>
                  </a:solidFill>
                  <a:latin typeface="Montserrat"/>
                </a:rPr>
                <a:t>Prayer walk through your neighborhood/subdivision </a:t>
              </a:r>
            </a:p>
            <a:p>
              <a:pPr marL="457200" indent="-457200">
                <a:lnSpc>
                  <a:spcPts val="4500"/>
                </a:lnSpc>
                <a:buFontTx/>
                <a:buChar char="-"/>
              </a:pPr>
              <a:r>
                <a:rPr lang="en-US" sz="3200" spc="30" dirty="0">
                  <a:solidFill>
                    <a:srgbClr val="FBFFFF"/>
                  </a:solidFill>
                  <a:latin typeface="Montserrat"/>
                </a:rPr>
                <a:t>Student pastors/leaders can host gaming tournaments online</a:t>
              </a:r>
            </a:p>
            <a:p>
              <a:pPr marL="457200" indent="-457200">
                <a:lnSpc>
                  <a:spcPts val="4800"/>
                </a:lnSpc>
                <a:buFontTx/>
                <a:buChar char="-"/>
              </a:pPr>
              <a:r>
                <a:rPr lang="en-US" sz="3200" spc="32" dirty="0">
                  <a:solidFill>
                    <a:srgbClr val="FBFFFF"/>
                  </a:solidFill>
                  <a:latin typeface="Montserrat"/>
                </a:rPr>
                <a:t>Sidewalk messaging in your neighborhood or subdivision with hopeful messages</a:t>
              </a:r>
            </a:p>
            <a:p>
              <a:pPr marL="457200" indent="-457200">
                <a:lnSpc>
                  <a:spcPts val="4500"/>
                </a:lnSpc>
                <a:buFontTx/>
                <a:buChar char="-"/>
              </a:pPr>
              <a:r>
                <a:rPr lang="en-US" sz="3200" spc="30" dirty="0">
                  <a:solidFill>
                    <a:srgbClr val="FBFFFF"/>
                  </a:solidFill>
                  <a:latin typeface="Montserrat"/>
                </a:rPr>
                <a:t>Lead out in a neighborhood/subdivision scavenger hunt for kids</a:t>
              </a:r>
            </a:p>
            <a:p>
              <a:pPr marL="457200" indent="-457200">
                <a:lnSpc>
                  <a:spcPts val="4500"/>
                </a:lnSpc>
                <a:buFontTx/>
                <a:buChar char="-"/>
              </a:pPr>
              <a:r>
                <a:rPr lang="en-US" sz="3200" spc="30" dirty="0">
                  <a:solidFill>
                    <a:srgbClr val="FBFFFF"/>
                  </a:solidFill>
                  <a:latin typeface="Montserrat"/>
                </a:rPr>
                <a:t>Be proactive with publicizing information regarding Christian counseling for those effected by this crisis</a:t>
              </a:r>
            </a:p>
            <a:p>
              <a:pPr>
                <a:lnSpc>
                  <a:spcPts val="4500"/>
                </a:lnSpc>
              </a:pPr>
              <a:r>
                <a:rPr lang="en-US" sz="3000" spc="30" dirty="0">
                  <a:solidFill>
                    <a:srgbClr val="FBFFFF"/>
                  </a:solidFill>
                  <a:latin typeface="Montserrat"/>
                </a:rPr>
                <a:t> </a:t>
              </a:r>
            </a:p>
            <a:p>
              <a:pPr>
                <a:lnSpc>
                  <a:spcPts val="4500"/>
                </a:lnSpc>
              </a:pPr>
              <a:endParaRPr lang="en-US" sz="3000" spc="30" dirty="0">
                <a:solidFill>
                  <a:srgbClr val="FBFFFF"/>
                </a:solidFill>
                <a:latin typeface="Montserrat"/>
              </a:endParaRPr>
            </a:p>
            <a:p>
              <a:pPr>
                <a:lnSpc>
                  <a:spcPts val="5400"/>
                </a:lnSpc>
              </a:pPr>
              <a:endParaRPr lang="en-US" sz="3600" u="sng" spc="36" dirty="0">
                <a:solidFill>
                  <a:srgbClr val="FBFFFF"/>
                </a:solidFill>
                <a:latin typeface="Montserrat Bold"/>
              </a:endParaRPr>
            </a:p>
            <a:p>
              <a:pPr>
                <a:lnSpc>
                  <a:spcPts val="4500"/>
                </a:lnSpc>
              </a:pPr>
              <a:endParaRPr lang="en-US" sz="3600" u="sng" spc="36" dirty="0">
                <a:solidFill>
                  <a:srgbClr val="FBFFFF"/>
                </a:solidFill>
                <a:latin typeface="Montserrat Bold"/>
              </a:endParaRPr>
            </a:p>
            <a:p>
              <a:pPr>
                <a:lnSpc>
                  <a:spcPts val="4500"/>
                </a:lnSpc>
              </a:pPr>
              <a:endParaRPr lang="en-US" sz="3600" u="sng" spc="36" dirty="0">
                <a:solidFill>
                  <a:srgbClr val="FBFFFF"/>
                </a:solidFill>
                <a:latin typeface="Montserrat Bold"/>
              </a:endParaRPr>
            </a:p>
            <a:p>
              <a:pPr>
                <a:lnSpc>
                  <a:spcPts val="4500"/>
                </a:lnSpc>
              </a:pPr>
              <a:endParaRPr lang="en-US" sz="3600" u="sng" spc="36" dirty="0">
                <a:solidFill>
                  <a:srgbClr val="FBFFFF"/>
                </a:solidFill>
                <a:latin typeface="Montserrat Bold"/>
              </a:endParaRPr>
            </a:p>
            <a:p>
              <a:pPr>
                <a:lnSpc>
                  <a:spcPts val="4500"/>
                </a:lnSpc>
              </a:pPr>
              <a:endParaRPr lang="en-US" sz="3600" u="sng" spc="36" dirty="0">
                <a:solidFill>
                  <a:srgbClr val="FBFFFF"/>
                </a:solidFill>
                <a:latin typeface="Montserrat Bold"/>
              </a:endParaRPr>
            </a:p>
            <a:p>
              <a:pPr>
                <a:lnSpc>
                  <a:spcPts val="4500"/>
                </a:lnSpc>
              </a:pPr>
              <a:endParaRPr lang="en-US" sz="3600" u="sng" spc="36" dirty="0">
                <a:solidFill>
                  <a:srgbClr val="FBFFFF"/>
                </a:solidFill>
                <a:latin typeface="Montserrat Bold"/>
              </a:endParaRPr>
            </a:p>
            <a:p>
              <a:pPr>
                <a:lnSpc>
                  <a:spcPts val="4500"/>
                </a:lnSpc>
              </a:pPr>
              <a:endParaRPr lang="en-US" sz="3600" u="sng" spc="36" dirty="0">
                <a:solidFill>
                  <a:srgbClr val="FBFFFF"/>
                </a:solidFill>
                <a:latin typeface="Montserrat Bold"/>
              </a:endParaRPr>
            </a:p>
            <a:p>
              <a:pPr>
                <a:lnSpc>
                  <a:spcPts val="4500"/>
                </a:lnSpc>
              </a:pPr>
              <a:endParaRPr lang="en-US" sz="3600" u="sng" spc="36" dirty="0">
                <a:solidFill>
                  <a:srgbClr val="FBFFFF"/>
                </a:solidFill>
                <a:latin typeface="Montserrat Bold"/>
              </a:endParaRPr>
            </a:p>
            <a:p>
              <a:pPr>
                <a:lnSpc>
                  <a:spcPts val="4800"/>
                </a:lnSpc>
              </a:pPr>
              <a:endParaRPr lang="en-US" sz="3600" u="sng" spc="36" dirty="0">
                <a:solidFill>
                  <a:srgbClr val="FBFFFF"/>
                </a:solidFill>
                <a:latin typeface="Montserrat Bold"/>
              </a:endParaRPr>
            </a:p>
          </p:txBody>
        </p:sp>
        <p:sp>
          <p:nvSpPr>
            <p:cNvPr id="9" name="TextBox 9"/>
            <p:cNvSpPr txBox="1"/>
            <p:nvPr/>
          </p:nvSpPr>
          <p:spPr>
            <a:xfrm>
              <a:off x="0" y="12171333"/>
              <a:ext cx="13495216" cy="695325"/>
            </a:xfrm>
            <a:prstGeom prst="rect">
              <a:avLst/>
            </a:prstGeom>
          </p:spPr>
          <p:txBody>
            <a:bodyPr lIns="0" tIns="0" rIns="0" bIns="0" rtlCol="0" anchor="t">
              <a:spAutoFit/>
            </a:bodyPr>
            <a:lstStyle/>
            <a:p>
              <a:pPr>
                <a:lnSpc>
                  <a:spcPts val="4500"/>
                </a:lnSpc>
              </a:pPr>
              <a:endParaRPr/>
            </a:p>
          </p:txBody>
        </p:sp>
        <p:sp>
          <p:nvSpPr>
            <p:cNvPr id="10" name="TextBox 10"/>
            <p:cNvSpPr txBox="1"/>
            <p:nvPr/>
          </p:nvSpPr>
          <p:spPr>
            <a:xfrm>
              <a:off x="0" y="14908565"/>
              <a:ext cx="13495216" cy="695325"/>
            </a:xfrm>
            <a:prstGeom prst="rect">
              <a:avLst/>
            </a:prstGeom>
          </p:spPr>
          <p:txBody>
            <a:bodyPr lIns="0" tIns="0" rIns="0" bIns="0" rtlCol="0" anchor="t">
              <a:spAutoFit/>
            </a:bodyPr>
            <a:lstStyle/>
            <a:p>
              <a:pPr>
                <a:lnSpc>
                  <a:spcPts val="4500"/>
                </a:lnSpc>
              </a:pPr>
              <a:endParaRPr/>
            </a:p>
          </p:txBody>
        </p:sp>
      </p:grpSp>
      <p:sp>
        <p:nvSpPr>
          <p:cNvPr id="12" name="TextBox 12"/>
          <p:cNvSpPr txBox="1"/>
          <p:nvPr/>
        </p:nvSpPr>
        <p:spPr>
          <a:xfrm>
            <a:off x="457200" y="46389"/>
            <a:ext cx="17449800" cy="927626"/>
          </a:xfrm>
          <a:prstGeom prst="rect">
            <a:avLst/>
          </a:prstGeom>
        </p:spPr>
        <p:txBody>
          <a:bodyPr wrap="square" lIns="0" tIns="0" rIns="0" bIns="0" rtlCol="0" anchor="t">
            <a:spAutoFit/>
          </a:bodyPr>
          <a:lstStyle/>
          <a:p>
            <a:pPr algn="ctr">
              <a:lnSpc>
                <a:spcPts val="7839"/>
              </a:lnSpc>
              <a:spcBef>
                <a:spcPct val="0"/>
              </a:spcBef>
            </a:pPr>
            <a:r>
              <a:rPr lang="en-US" sz="5600" dirty="0">
                <a:solidFill>
                  <a:srgbClr val="FFFFFF"/>
                </a:solidFill>
                <a:latin typeface="Montserrat Bold"/>
              </a:rPr>
              <a:t>Other Missional Best Practices during COVID-19 </a:t>
            </a:r>
          </a:p>
        </p:txBody>
      </p:sp>
    </p:spTree>
    <p:extLst>
      <p:ext uri="{BB962C8B-B14F-4D97-AF65-F5344CB8AC3E}">
        <p14:creationId xmlns:p14="http://schemas.microsoft.com/office/powerpoint/2010/main" val="2880413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FFF"/>
        </a:solidFill>
        <a:effectLst/>
      </p:bgPr>
    </p:bg>
    <p:spTree>
      <p:nvGrpSpPr>
        <p:cNvPr id="1" name=""/>
        <p:cNvGrpSpPr/>
        <p:nvPr/>
      </p:nvGrpSpPr>
      <p:grpSpPr>
        <a:xfrm>
          <a:off x="0" y="0"/>
          <a:ext cx="0" cy="0"/>
          <a:chOff x="0" y="0"/>
          <a:chExt cx="0" cy="0"/>
        </a:xfrm>
      </p:grpSpPr>
      <p:sp>
        <p:nvSpPr>
          <p:cNvPr id="2" name="AutoShape 2"/>
          <p:cNvSpPr/>
          <p:nvPr/>
        </p:nvSpPr>
        <p:spPr>
          <a:xfrm>
            <a:off x="-559580" y="-369388"/>
            <a:ext cx="2250531" cy="10910719"/>
          </a:xfrm>
          <a:prstGeom prst="rect">
            <a:avLst/>
          </a:prstGeom>
          <a:solidFill>
            <a:srgbClr val="BBD9D7">
              <a:alpha val="16862"/>
            </a:srgbClr>
          </a:solidFill>
        </p:spPr>
      </p:sp>
      <p:sp>
        <p:nvSpPr>
          <p:cNvPr id="3" name="AutoShape 3"/>
          <p:cNvSpPr/>
          <p:nvPr/>
        </p:nvSpPr>
        <p:spPr>
          <a:xfrm>
            <a:off x="10820400" y="1473181"/>
            <a:ext cx="7084372" cy="7221804"/>
          </a:xfrm>
          <a:prstGeom prst="rect">
            <a:avLst/>
          </a:prstGeom>
          <a:solidFill>
            <a:srgbClr val="707372"/>
          </a:solidFill>
        </p:spPr>
      </p:sp>
      <p:grpSp>
        <p:nvGrpSpPr>
          <p:cNvPr id="4" name="Group 4"/>
          <p:cNvGrpSpPr/>
          <p:nvPr/>
        </p:nvGrpSpPr>
        <p:grpSpPr>
          <a:xfrm>
            <a:off x="565685" y="1473181"/>
            <a:ext cx="9655177" cy="7225581"/>
            <a:chOff x="0" y="0"/>
            <a:chExt cx="12873570" cy="9634107"/>
          </a:xfrm>
        </p:grpSpPr>
        <p:pic>
          <p:nvPicPr>
            <p:cNvPr id="5" name="Picture 5"/>
            <p:cNvPicPr>
              <a:picLocks noChangeAspect="1"/>
            </p:cNvPicPr>
            <p:nvPr/>
          </p:nvPicPr>
          <p:blipFill>
            <a:blip r:embed="rId2"/>
            <a:srcRect t="21936" b="21936"/>
            <a:stretch>
              <a:fillRect/>
            </a:stretch>
          </p:blipFill>
          <p:spPr>
            <a:xfrm>
              <a:off x="0" y="0"/>
              <a:ext cx="12873570" cy="4817054"/>
            </a:xfrm>
            <a:prstGeom prst="rect">
              <a:avLst/>
            </a:prstGeom>
          </p:spPr>
        </p:pic>
        <p:pic>
          <p:nvPicPr>
            <p:cNvPr id="6" name="Picture 6"/>
            <p:cNvPicPr>
              <a:picLocks noChangeAspect="1"/>
            </p:cNvPicPr>
            <p:nvPr/>
          </p:nvPicPr>
          <p:blipFill>
            <a:blip r:embed="rId3"/>
            <a:srcRect l="5430" r="5430"/>
            <a:stretch>
              <a:fillRect/>
            </a:stretch>
          </p:blipFill>
          <p:spPr>
            <a:xfrm>
              <a:off x="0" y="4817054"/>
              <a:ext cx="6436785" cy="4817054"/>
            </a:xfrm>
            <a:prstGeom prst="rect">
              <a:avLst/>
            </a:prstGeom>
          </p:spPr>
        </p:pic>
        <p:pic>
          <p:nvPicPr>
            <p:cNvPr id="7" name="Picture 7"/>
            <p:cNvPicPr>
              <a:picLocks noChangeAspect="1"/>
            </p:cNvPicPr>
            <p:nvPr/>
          </p:nvPicPr>
          <p:blipFill>
            <a:blip r:embed="rId4"/>
            <a:srcRect l="5458" r="5458"/>
            <a:stretch>
              <a:fillRect/>
            </a:stretch>
          </p:blipFill>
          <p:spPr>
            <a:xfrm>
              <a:off x="6436785" y="4817054"/>
              <a:ext cx="6436785" cy="4817054"/>
            </a:xfrm>
            <a:prstGeom prst="rect">
              <a:avLst/>
            </a:prstGeom>
          </p:spPr>
        </p:pic>
      </p:grpSp>
      <p:sp>
        <p:nvSpPr>
          <p:cNvPr id="8" name="TextBox 8"/>
          <p:cNvSpPr txBox="1"/>
          <p:nvPr/>
        </p:nvSpPr>
        <p:spPr>
          <a:xfrm>
            <a:off x="11565057" y="4043680"/>
            <a:ext cx="5595058" cy="1099820"/>
          </a:xfrm>
          <a:prstGeom prst="rect">
            <a:avLst/>
          </a:prstGeom>
        </p:spPr>
        <p:txBody>
          <a:bodyPr lIns="0" tIns="0" rIns="0" bIns="0" rtlCol="0" anchor="t">
            <a:spAutoFit/>
          </a:bodyPr>
          <a:lstStyle/>
          <a:p>
            <a:pPr>
              <a:lnSpc>
                <a:spcPts val="4420"/>
              </a:lnSpc>
            </a:pPr>
            <a:r>
              <a:rPr lang="en-US" sz="3400" spc="170" dirty="0">
                <a:solidFill>
                  <a:srgbClr val="FBFFFF"/>
                </a:solidFill>
                <a:latin typeface="Montserrat Semi-Bold Bold"/>
              </a:rPr>
              <a:t>PHASE 3</a:t>
            </a:r>
          </a:p>
          <a:p>
            <a:pPr>
              <a:lnSpc>
                <a:spcPts val="4420"/>
              </a:lnSpc>
            </a:pPr>
            <a:r>
              <a:rPr lang="en-US" sz="3400" spc="170" dirty="0">
                <a:solidFill>
                  <a:srgbClr val="FBFFFF"/>
                </a:solidFill>
                <a:latin typeface="Montserrat Semi-Bold Bold"/>
              </a:rPr>
              <a:t>ENGAGE &amp; EXECUTE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855"/>
        </a:solidFill>
        <a:effectLst/>
      </p:bgPr>
    </p:bg>
    <p:spTree>
      <p:nvGrpSpPr>
        <p:cNvPr id="1" name=""/>
        <p:cNvGrpSpPr/>
        <p:nvPr/>
      </p:nvGrpSpPr>
      <p:grpSpPr>
        <a:xfrm>
          <a:off x="0" y="0"/>
          <a:ext cx="0" cy="0"/>
          <a:chOff x="0" y="0"/>
          <a:chExt cx="0" cy="0"/>
        </a:xfrm>
      </p:grpSpPr>
      <p:sp>
        <p:nvSpPr>
          <p:cNvPr id="3" name="AutoShape 3"/>
          <p:cNvSpPr/>
          <p:nvPr/>
        </p:nvSpPr>
        <p:spPr>
          <a:xfrm>
            <a:off x="15841407" y="0"/>
            <a:ext cx="2446593" cy="2553627"/>
          </a:xfrm>
          <a:prstGeom prst="rect">
            <a:avLst/>
          </a:prstGeom>
          <a:solidFill>
            <a:srgbClr val="FBFFFF"/>
          </a:solidFill>
        </p:spPr>
      </p:sp>
      <p:grpSp>
        <p:nvGrpSpPr>
          <p:cNvPr id="4" name="Group 4"/>
          <p:cNvGrpSpPr/>
          <p:nvPr/>
        </p:nvGrpSpPr>
        <p:grpSpPr>
          <a:xfrm>
            <a:off x="1275895" y="2095500"/>
            <a:ext cx="13952914" cy="10234789"/>
            <a:chOff x="-17669" y="-313701"/>
            <a:chExt cx="18603885" cy="13646384"/>
          </a:xfrm>
        </p:grpSpPr>
        <p:sp>
          <p:nvSpPr>
            <p:cNvPr id="5" name="TextBox 5"/>
            <p:cNvSpPr txBox="1"/>
            <p:nvPr/>
          </p:nvSpPr>
          <p:spPr>
            <a:xfrm>
              <a:off x="602653" y="-313701"/>
              <a:ext cx="17983563" cy="13646384"/>
            </a:xfrm>
            <a:prstGeom prst="rect">
              <a:avLst/>
            </a:prstGeom>
          </p:spPr>
          <p:txBody>
            <a:bodyPr lIns="0" tIns="0" rIns="0" bIns="0" rtlCol="0" anchor="t">
              <a:spAutoFit/>
            </a:bodyPr>
            <a:lstStyle/>
            <a:p>
              <a:pPr>
                <a:lnSpc>
                  <a:spcPts val="7290"/>
                </a:lnSpc>
              </a:pPr>
              <a:r>
                <a:rPr lang="en-US" sz="4800" i="1" spc="108" dirty="0">
                  <a:solidFill>
                    <a:srgbClr val="FBFFFF"/>
                  </a:solidFill>
                  <a:latin typeface="Montserrat Semi-Bold"/>
                </a:rPr>
                <a:t>Ideas are a commodity. Execution of them is not</a:t>
              </a:r>
              <a:r>
                <a:rPr lang="en-US" sz="4800" spc="108" dirty="0">
                  <a:solidFill>
                    <a:srgbClr val="FBFFFF"/>
                  </a:solidFill>
                  <a:latin typeface="Montserrat Semi-Bold"/>
                </a:rPr>
                <a:t>. (Michael Dell)</a:t>
              </a:r>
            </a:p>
            <a:p>
              <a:pPr>
                <a:lnSpc>
                  <a:spcPts val="7290"/>
                </a:lnSpc>
              </a:pPr>
              <a:endParaRPr lang="en-US" sz="5400" spc="108" dirty="0">
                <a:solidFill>
                  <a:srgbClr val="FBFFFF"/>
                </a:solidFill>
                <a:latin typeface="Montserrat Semi-Bold"/>
              </a:endParaRPr>
            </a:p>
            <a:p>
              <a:pPr>
                <a:lnSpc>
                  <a:spcPts val="7290"/>
                </a:lnSpc>
              </a:pPr>
              <a:r>
                <a:rPr lang="en-US" sz="4800" i="1" spc="108" dirty="0">
                  <a:solidFill>
                    <a:srgbClr val="FBFFFF"/>
                  </a:solidFill>
                  <a:latin typeface="Montserrat Semi-Bold"/>
                </a:rPr>
                <a:t>Having a vision for what you want is not enough. Vision without execution is hallucination</a:t>
              </a:r>
              <a:r>
                <a:rPr lang="en-US" sz="4800" spc="108" dirty="0">
                  <a:solidFill>
                    <a:srgbClr val="FBFFFF"/>
                  </a:solidFill>
                  <a:latin typeface="Montserrat Semi-Bold"/>
                </a:rPr>
                <a:t>. (Thomas Edison) </a:t>
              </a:r>
            </a:p>
            <a:p>
              <a:pPr>
                <a:lnSpc>
                  <a:spcPts val="7290"/>
                </a:lnSpc>
              </a:pPr>
              <a:endParaRPr lang="en-US" sz="4400" spc="108" dirty="0">
                <a:solidFill>
                  <a:srgbClr val="FBFFFF"/>
                </a:solidFill>
                <a:latin typeface="Montserrat Semi-Bold"/>
              </a:endParaRPr>
            </a:p>
            <a:p>
              <a:pPr>
                <a:lnSpc>
                  <a:spcPts val="7290"/>
                </a:lnSpc>
              </a:pPr>
              <a:endParaRPr lang="en-US" sz="5400" spc="108" dirty="0">
                <a:solidFill>
                  <a:srgbClr val="FBFFFF"/>
                </a:solidFill>
                <a:latin typeface="Montserrat Semi-Bold"/>
              </a:endParaRPr>
            </a:p>
            <a:p>
              <a:pPr>
                <a:lnSpc>
                  <a:spcPts val="7290"/>
                </a:lnSpc>
              </a:pPr>
              <a:endParaRPr lang="en-US" sz="5400" spc="108" dirty="0">
                <a:solidFill>
                  <a:srgbClr val="FBFFFF"/>
                </a:solidFill>
                <a:latin typeface="Montserrat Semi-Bold"/>
              </a:endParaRPr>
            </a:p>
            <a:p>
              <a:pPr>
                <a:lnSpc>
                  <a:spcPts val="7290"/>
                </a:lnSpc>
              </a:pPr>
              <a:endParaRPr lang="en-US" sz="5400" spc="108" dirty="0">
                <a:solidFill>
                  <a:srgbClr val="FBFFFF"/>
                </a:solidFill>
                <a:latin typeface="Montserrat Semi-Bold"/>
              </a:endParaRPr>
            </a:p>
            <a:p>
              <a:pPr>
                <a:lnSpc>
                  <a:spcPts val="7290"/>
                </a:lnSpc>
              </a:pPr>
              <a:endParaRPr lang="en-US" sz="5400" spc="108" dirty="0">
                <a:solidFill>
                  <a:srgbClr val="FBFFFF"/>
                </a:solidFill>
                <a:latin typeface="Montserrat Semi-Bold"/>
              </a:endParaRPr>
            </a:p>
          </p:txBody>
        </p:sp>
        <p:sp>
          <p:nvSpPr>
            <p:cNvPr id="6" name="TextBox 6"/>
            <p:cNvSpPr txBox="1"/>
            <p:nvPr/>
          </p:nvSpPr>
          <p:spPr>
            <a:xfrm>
              <a:off x="-17669" y="8955501"/>
              <a:ext cx="8995047" cy="499111"/>
            </a:xfrm>
            <a:prstGeom prst="rect">
              <a:avLst/>
            </a:prstGeom>
          </p:spPr>
          <p:txBody>
            <a:bodyPr lIns="0" tIns="0" rIns="0" bIns="0" rtlCol="0" anchor="t">
              <a:spAutoFit/>
            </a:bodyPr>
            <a:lstStyle/>
            <a:p>
              <a:pPr>
                <a:lnSpc>
                  <a:spcPts val="3120"/>
                </a:lnSpc>
              </a:pPr>
              <a:r>
                <a:rPr lang="en-US" sz="2400" spc="72" dirty="0">
                  <a:solidFill>
                    <a:srgbClr val="FBFFFF"/>
                  </a:solidFill>
                  <a:latin typeface="Montserrat Bold Italics"/>
                </a:rPr>
                <a:t>Quotes on Execution</a:t>
              </a:r>
            </a:p>
          </p:txBody>
        </p:sp>
      </p:grpSp>
      <p:pic>
        <p:nvPicPr>
          <p:cNvPr id="7" name="Picture 7"/>
          <p:cNvPicPr>
            <a:picLocks noChangeAspect="1"/>
          </p:cNvPicPr>
          <p:nvPr/>
        </p:nvPicPr>
        <p:blipFill>
          <a:blip r:embed="rId3"/>
          <a:srcRect/>
          <a:stretch>
            <a:fillRect/>
          </a:stretch>
        </p:blipFill>
        <p:spPr>
          <a:xfrm>
            <a:off x="16631341" y="926836"/>
            <a:ext cx="883854" cy="667309"/>
          </a:xfrm>
          <a:prstGeom prst="rect">
            <a:avLst/>
          </a:prstGeom>
        </p:spPr>
      </p:pic>
      <p:sp>
        <p:nvSpPr>
          <p:cNvPr id="8" name="AutoShape 8"/>
          <p:cNvSpPr/>
          <p:nvPr/>
        </p:nvSpPr>
        <p:spPr>
          <a:xfrm>
            <a:off x="1275895" y="1208124"/>
            <a:ext cx="13340316" cy="52367"/>
          </a:xfrm>
          <a:prstGeom prst="rect">
            <a:avLst/>
          </a:prstGeom>
          <a:solidFill>
            <a:srgbClr val="FBFFFF"/>
          </a:solidFill>
        </p:spPr>
      </p:sp>
      <p:pic>
        <p:nvPicPr>
          <p:cNvPr id="9" name="Picture 9"/>
          <p:cNvPicPr>
            <a:picLocks noChangeAspect="1"/>
          </p:cNvPicPr>
          <p:nvPr/>
        </p:nvPicPr>
        <p:blipFill>
          <a:blip r:embed="rId4"/>
          <a:srcRect/>
          <a:stretch>
            <a:fillRect/>
          </a:stretch>
        </p:blipFill>
        <p:spPr>
          <a:xfrm>
            <a:off x="14616211" y="7839243"/>
            <a:ext cx="3225507" cy="183853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4172" y="5082046"/>
            <a:ext cx="18436343" cy="1270100"/>
          </a:xfrm>
          <a:prstGeom prst="rect">
            <a:avLst/>
          </a:prstGeom>
          <a:solidFill>
            <a:srgbClr val="BBD9D7">
              <a:alpha val="38823"/>
            </a:srgbClr>
          </a:solidFill>
        </p:spPr>
      </p:sp>
      <p:pic>
        <p:nvPicPr>
          <p:cNvPr id="3" name="Picture 3"/>
          <p:cNvPicPr>
            <a:picLocks noChangeAspect="1"/>
          </p:cNvPicPr>
          <p:nvPr/>
        </p:nvPicPr>
        <p:blipFill>
          <a:blip r:embed="rId2"/>
          <a:srcRect l="13453" r="13453"/>
          <a:stretch>
            <a:fillRect/>
          </a:stretch>
        </p:blipFill>
        <p:spPr>
          <a:xfrm>
            <a:off x="322256" y="2609184"/>
            <a:ext cx="3743719" cy="3380425"/>
          </a:xfrm>
          <a:prstGeom prst="rect">
            <a:avLst/>
          </a:prstGeom>
        </p:spPr>
      </p:pic>
      <p:grpSp>
        <p:nvGrpSpPr>
          <p:cNvPr id="4" name="Group 4"/>
          <p:cNvGrpSpPr/>
          <p:nvPr/>
        </p:nvGrpSpPr>
        <p:grpSpPr>
          <a:xfrm>
            <a:off x="322256" y="6655640"/>
            <a:ext cx="3743719" cy="3281583"/>
            <a:chOff x="0" y="0"/>
            <a:chExt cx="4991626" cy="4375444"/>
          </a:xfrm>
        </p:grpSpPr>
        <p:sp>
          <p:nvSpPr>
            <p:cNvPr id="5" name="TextBox 5"/>
            <p:cNvSpPr txBox="1"/>
            <p:nvPr/>
          </p:nvSpPr>
          <p:spPr>
            <a:xfrm>
              <a:off x="0" y="-28575"/>
              <a:ext cx="4991626" cy="696595"/>
            </a:xfrm>
            <a:prstGeom prst="rect">
              <a:avLst/>
            </a:prstGeom>
          </p:spPr>
          <p:txBody>
            <a:bodyPr lIns="0" tIns="0" rIns="0" bIns="0" rtlCol="0" anchor="t">
              <a:spAutoFit/>
            </a:bodyPr>
            <a:lstStyle/>
            <a:p>
              <a:pPr>
                <a:lnSpc>
                  <a:spcPts val="4290"/>
                </a:lnSpc>
              </a:pPr>
              <a:r>
                <a:rPr lang="en-US" sz="3300" spc="99">
                  <a:solidFill>
                    <a:srgbClr val="556665"/>
                  </a:solidFill>
                  <a:latin typeface="Montserrat Bold Italics"/>
                </a:rPr>
                <a:t>Communication</a:t>
              </a:r>
            </a:p>
          </p:txBody>
        </p:sp>
        <p:sp>
          <p:nvSpPr>
            <p:cNvPr id="6" name="TextBox 6"/>
            <p:cNvSpPr txBox="1"/>
            <p:nvPr/>
          </p:nvSpPr>
          <p:spPr>
            <a:xfrm>
              <a:off x="0" y="1129324"/>
              <a:ext cx="4991626" cy="3246120"/>
            </a:xfrm>
            <a:prstGeom prst="rect">
              <a:avLst/>
            </a:prstGeom>
          </p:spPr>
          <p:txBody>
            <a:bodyPr lIns="0" tIns="0" rIns="0" bIns="0" rtlCol="0" anchor="t">
              <a:spAutoFit/>
            </a:bodyPr>
            <a:lstStyle/>
            <a:p>
              <a:pPr>
                <a:lnSpc>
                  <a:spcPts val="3900"/>
                </a:lnSpc>
              </a:pPr>
              <a:r>
                <a:rPr lang="en-US" sz="2600" spc="26">
                  <a:solidFill>
                    <a:srgbClr val="556665"/>
                  </a:solidFill>
                  <a:latin typeface="Montserrat"/>
                </a:rPr>
                <a:t>You cannot over-communicate in times of crisis</a:t>
              </a:r>
            </a:p>
            <a:p>
              <a:pPr>
                <a:lnSpc>
                  <a:spcPts val="3900"/>
                </a:lnSpc>
              </a:pPr>
              <a:endParaRPr lang="en-US" sz="2600" spc="26">
                <a:solidFill>
                  <a:srgbClr val="556665"/>
                </a:solidFill>
                <a:latin typeface="Montserrat"/>
              </a:endParaRPr>
            </a:p>
            <a:p>
              <a:pPr>
                <a:lnSpc>
                  <a:spcPts val="3900"/>
                </a:lnSpc>
              </a:pPr>
              <a:endParaRPr lang="en-US" sz="2600" spc="26">
                <a:solidFill>
                  <a:srgbClr val="556665"/>
                </a:solidFill>
                <a:latin typeface="Montserrat"/>
              </a:endParaRPr>
            </a:p>
          </p:txBody>
        </p:sp>
      </p:grpSp>
      <p:grpSp>
        <p:nvGrpSpPr>
          <p:cNvPr id="7" name="Group 7"/>
          <p:cNvGrpSpPr/>
          <p:nvPr/>
        </p:nvGrpSpPr>
        <p:grpSpPr>
          <a:xfrm>
            <a:off x="4891202" y="6655640"/>
            <a:ext cx="3743719" cy="3289838"/>
            <a:chOff x="0" y="0"/>
            <a:chExt cx="4991626" cy="4386451"/>
          </a:xfrm>
        </p:grpSpPr>
        <p:sp>
          <p:nvSpPr>
            <p:cNvPr id="8" name="TextBox 8"/>
            <p:cNvSpPr txBox="1"/>
            <p:nvPr/>
          </p:nvSpPr>
          <p:spPr>
            <a:xfrm>
              <a:off x="0" y="-38100"/>
              <a:ext cx="4991626" cy="717127"/>
            </a:xfrm>
            <a:prstGeom prst="rect">
              <a:avLst/>
            </a:prstGeom>
          </p:spPr>
          <p:txBody>
            <a:bodyPr lIns="0" tIns="0" rIns="0" bIns="0" rtlCol="0" anchor="t">
              <a:spAutoFit/>
            </a:bodyPr>
            <a:lstStyle/>
            <a:p>
              <a:pPr>
                <a:lnSpc>
                  <a:spcPts val="4420"/>
                </a:lnSpc>
              </a:pPr>
              <a:r>
                <a:rPr lang="en-US" sz="3400" spc="102">
                  <a:solidFill>
                    <a:srgbClr val="556665"/>
                  </a:solidFill>
                  <a:latin typeface="Montserrat Bold Italics"/>
                </a:rPr>
                <a:t>Delegation</a:t>
              </a:r>
            </a:p>
          </p:txBody>
        </p:sp>
        <p:sp>
          <p:nvSpPr>
            <p:cNvPr id="9" name="TextBox 9"/>
            <p:cNvSpPr txBox="1"/>
            <p:nvPr/>
          </p:nvSpPr>
          <p:spPr>
            <a:xfrm>
              <a:off x="0" y="1140331"/>
              <a:ext cx="4991626" cy="3246120"/>
            </a:xfrm>
            <a:prstGeom prst="rect">
              <a:avLst/>
            </a:prstGeom>
          </p:spPr>
          <p:txBody>
            <a:bodyPr lIns="0" tIns="0" rIns="0" bIns="0" rtlCol="0" anchor="t">
              <a:spAutoFit/>
            </a:bodyPr>
            <a:lstStyle/>
            <a:p>
              <a:pPr>
                <a:lnSpc>
                  <a:spcPts val="3900"/>
                </a:lnSpc>
              </a:pPr>
              <a:r>
                <a:rPr lang="en-US" sz="2600" spc="26">
                  <a:solidFill>
                    <a:srgbClr val="556665"/>
                  </a:solidFill>
                  <a:latin typeface="Montserrat"/>
                </a:rPr>
                <a:t>Engagement in the crisis might be different than their engagement in the calm</a:t>
              </a:r>
            </a:p>
          </p:txBody>
        </p:sp>
      </p:grpSp>
      <p:grpSp>
        <p:nvGrpSpPr>
          <p:cNvPr id="10" name="Group 10"/>
          <p:cNvGrpSpPr/>
          <p:nvPr/>
        </p:nvGrpSpPr>
        <p:grpSpPr>
          <a:xfrm>
            <a:off x="9649598" y="6655640"/>
            <a:ext cx="3743719" cy="3289838"/>
            <a:chOff x="0" y="0"/>
            <a:chExt cx="4991626" cy="4386451"/>
          </a:xfrm>
        </p:grpSpPr>
        <p:sp>
          <p:nvSpPr>
            <p:cNvPr id="11" name="TextBox 11"/>
            <p:cNvSpPr txBox="1"/>
            <p:nvPr/>
          </p:nvSpPr>
          <p:spPr>
            <a:xfrm>
              <a:off x="0" y="-38100"/>
              <a:ext cx="4991626" cy="717127"/>
            </a:xfrm>
            <a:prstGeom prst="rect">
              <a:avLst/>
            </a:prstGeom>
          </p:spPr>
          <p:txBody>
            <a:bodyPr lIns="0" tIns="0" rIns="0" bIns="0" rtlCol="0" anchor="t">
              <a:spAutoFit/>
            </a:bodyPr>
            <a:lstStyle/>
            <a:p>
              <a:pPr>
                <a:lnSpc>
                  <a:spcPts val="4420"/>
                </a:lnSpc>
              </a:pPr>
              <a:r>
                <a:rPr lang="en-US" sz="3400" spc="102">
                  <a:solidFill>
                    <a:srgbClr val="556665"/>
                  </a:solidFill>
                  <a:latin typeface="Montserrat Bold Italics"/>
                </a:rPr>
                <a:t>Management</a:t>
              </a:r>
            </a:p>
          </p:txBody>
        </p:sp>
        <p:sp>
          <p:nvSpPr>
            <p:cNvPr id="12" name="TextBox 12"/>
            <p:cNvSpPr txBox="1"/>
            <p:nvPr/>
          </p:nvSpPr>
          <p:spPr>
            <a:xfrm>
              <a:off x="0" y="1140331"/>
              <a:ext cx="4991626" cy="3246120"/>
            </a:xfrm>
            <a:prstGeom prst="rect">
              <a:avLst/>
            </a:prstGeom>
          </p:spPr>
          <p:txBody>
            <a:bodyPr lIns="0" tIns="0" rIns="0" bIns="0" rtlCol="0" anchor="t">
              <a:spAutoFit/>
            </a:bodyPr>
            <a:lstStyle/>
            <a:p>
              <a:pPr>
                <a:lnSpc>
                  <a:spcPts val="3900"/>
                </a:lnSpc>
              </a:pPr>
              <a:r>
                <a:rPr lang="en-US" sz="2600" spc="26">
                  <a:solidFill>
                    <a:srgbClr val="556665"/>
                  </a:solidFill>
                  <a:latin typeface="Montserrat"/>
                </a:rPr>
                <a:t>Overseeing the execution of the plan by making sure the vision is being fulfilled</a:t>
              </a:r>
            </a:p>
          </p:txBody>
        </p:sp>
      </p:grpSp>
      <p:pic>
        <p:nvPicPr>
          <p:cNvPr id="13" name="Picture 13"/>
          <p:cNvPicPr>
            <a:picLocks noChangeAspect="1"/>
          </p:cNvPicPr>
          <p:nvPr/>
        </p:nvPicPr>
        <p:blipFill>
          <a:blip r:embed="rId3"/>
          <a:srcRect l="13084" r="13084"/>
          <a:stretch>
            <a:fillRect/>
          </a:stretch>
        </p:blipFill>
        <p:spPr>
          <a:xfrm>
            <a:off x="4891202" y="2609184"/>
            <a:ext cx="3743719" cy="3380425"/>
          </a:xfrm>
          <a:prstGeom prst="rect">
            <a:avLst/>
          </a:prstGeom>
        </p:spPr>
      </p:pic>
      <p:pic>
        <p:nvPicPr>
          <p:cNvPr id="14" name="Picture 14"/>
          <p:cNvPicPr>
            <a:picLocks noChangeAspect="1"/>
          </p:cNvPicPr>
          <p:nvPr/>
        </p:nvPicPr>
        <p:blipFill>
          <a:blip r:embed="rId4"/>
          <a:srcRect l="2771" r="2771"/>
          <a:stretch>
            <a:fillRect/>
          </a:stretch>
        </p:blipFill>
        <p:spPr>
          <a:xfrm>
            <a:off x="9649598" y="2609184"/>
            <a:ext cx="3743719" cy="3380425"/>
          </a:xfrm>
          <a:prstGeom prst="rect">
            <a:avLst/>
          </a:prstGeom>
        </p:spPr>
      </p:pic>
      <p:pic>
        <p:nvPicPr>
          <p:cNvPr id="15" name="Picture 15"/>
          <p:cNvPicPr>
            <a:picLocks noChangeAspect="1"/>
          </p:cNvPicPr>
          <p:nvPr/>
        </p:nvPicPr>
        <p:blipFill>
          <a:blip r:embed="rId5"/>
          <a:srcRect l="13084" r="13084"/>
          <a:stretch>
            <a:fillRect/>
          </a:stretch>
        </p:blipFill>
        <p:spPr>
          <a:xfrm>
            <a:off x="14101179" y="2609184"/>
            <a:ext cx="3743719" cy="3380425"/>
          </a:xfrm>
          <a:prstGeom prst="rect">
            <a:avLst/>
          </a:prstGeom>
        </p:spPr>
      </p:pic>
      <p:grpSp>
        <p:nvGrpSpPr>
          <p:cNvPr id="16" name="Group 16"/>
          <p:cNvGrpSpPr/>
          <p:nvPr/>
        </p:nvGrpSpPr>
        <p:grpSpPr>
          <a:xfrm>
            <a:off x="14107299" y="6655640"/>
            <a:ext cx="3737599" cy="2299238"/>
            <a:chOff x="0" y="0"/>
            <a:chExt cx="4983466" cy="3065651"/>
          </a:xfrm>
        </p:grpSpPr>
        <p:sp>
          <p:nvSpPr>
            <p:cNvPr id="17" name="TextBox 17"/>
            <p:cNvSpPr txBox="1"/>
            <p:nvPr/>
          </p:nvSpPr>
          <p:spPr>
            <a:xfrm>
              <a:off x="0" y="-38100"/>
              <a:ext cx="4983466" cy="717127"/>
            </a:xfrm>
            <a:prstGeom prst="rect">
              <a:avLst/>
            </a:prstGeom>
          </p:spPr>
          <p:txBody>
            <a:bodyPr lIns="0" tIns="0" rIns="0" bIns="0" rtlCol="0" anchor="t">
              <a:spAutoFit/>
            </a:bodyPr>
            <a:lstStyle/>
            <a:p>
              <a:pPr>
                <a:lnSpc>
                  <a:spcPts val="4420"/>
                </a:lnSpc>
              </a:pPr>
              <a:r>
                <a:rPr lang="en-US" sz="3400" spc="102">
                  <a:solidFill>
                    <a:srgbClr val="556665"/>
                  </a:solidFill>
                  <a:latin typeface="Montserrat Bold Italics"/>
                </a:rPr>
                <a:t>Flexibility</a:t>
              </a:r>
            </a:p>
          </p:txBody>
        </p:sp>
        <p:sp>
          <p:nvSpPr>
            <p:cNvPr id="18" name="TextBox 18"/>
            <p:cNvSpPr txBox="1"/>
            <p:nvPr/>
          </p:nvSpPr>
          <p:spPr>
            <a:xfrm>
              <a:off x="0" y="1140331"/>
              <a:ext cx="4983466" cy="1925320"/>
            </a:xfrm>
            <a:prstGeom prst="rect">
              <a:avLst/>
            </a:prstGeom>
          </p:spPr>
          <p:txBody>
            <a:bodyPr lIns="0" tIns="0" rIns="0" bIns="0" rtlCol="0" anchor="t">
              <a:spAutoFit/>
            </a:bodyPr>
            <a:lstStyle/>
            <a:p>
              <a:pPr>
                <a:lnSpc>
                  <a:spcPts val="3900"/>
                </a:lnSpc>
              </a:pPr>
              <a:r>
                <a:rPr lang="en-US" sz="2600" spc="26">
                  <a:solidFill>
                    <a:srgbClr val="556665"/>
                  </a:solidFill>
                  <a:latin typeface="Montserrat"/>
                </a:rPr>
                <a:t>Blessed are the flexible for they shall not be broken</a:t>
              </a:r>
            </a:p>
          </p:txBody>
        </p:sp>
      </p:grpSp>
      <p:grpSp>
        <p:nvGrpSpPr>
          <p:cNvPr id="19" name="Group 19"/>
          <p:cNvGrpSpPr/>
          <p:nvPr/>
        </p:nvGrpSpPr>
        <p:grpSpPr>
          <a:xfrm>
            <a:off x="4891202" y="218738"/>
            <a:ext cx="8502116" cy="1619925"/>
            <a:chOff x="0" y="0"/>
            <a:chExt cx="11336154" cy="2159900"/>
          </a:xfrm>
        </p:grpSpPr>
        <p:sp>
          <p:nvSpPr>
            <p:cNvPr id="20" name="TextBox 20"/>
            <p:cNvSpPr txBox="1"/>
            <p:nvPr/>
          </p:nvSpPr>
          <p:spPr>
            <a:xfrm>
              <a:off x="0" y="295275"/>
              <a:ext cx="11336154" cy="1489948"/>
            </a:xfrm>
            <a:prstGeom prst="rect">
              <a:avLst/>
            </a:prstGeom>
          </p:spPr>
          <p:txBody>
            <a:bodyPr lIns="0" tIns="0" rIns="0" bIns="0" rtlCol="0" anchor="t">
              <a:spAutoFit/>
            </a:bodyPr>
            <a:lstStyle/>
            <a:p>
              <a:pPr algn="ctr">
                <a:lnSpc>
                  <a:spcPts val="7216"/>
                </a:lnSpc>
              </a:pPr>
              <a:r>
                <a:rPr lang="en-US" sz="8800">
                  <a:solidFill>
                    <a:srgbClr val="000000"/>
                  </a:solidFill>
                  <a:latin typeface="Playlist Script"/>
                </a:rPr>
                <a:t>Engage and Execute</a:t>
              </a:r>
            </a:p>
          </p:txBody>
        </p:sp>
        <p:sp>
          <p:nvSpPr>
            <p:cNvPr id="21" name="TextBox 21"/>
            <p:cNvSpPr txBox="1"/>
            <p:nvPr/>
          </p:nvSpPr>
          <p:spPr>
            <a:xfrm>
              <a:off x="533311" y="1750719"/>
              <a:ext cx="10269532" cy="409181"/>
            </a:xfrm>
            <a:prstGeom prst="rect">
              <a:avLst/>
            </a:prstGeom>
          </p:spPr>
          <p:txBody>
            <a:bodyPr lIns="0" tIns="0" rIns="0" bIns="0" rtlCol="0" anchor="t">
              <a:spAutoFit/>
            </a:bodyPr>
            <a:lstStyle/>
            <a:p>
              <a:pPr algn="ctr">
                <a:lnSpc>
                  <a:spcPts val="2519"/>
                </a:lnSpc>
              </a:pPr>
              <a:r>
                <a:rPr lang="en-US" sz="1799" spc="260">
                  <a:solidFill>
                    <a:srgbClr val="000000"/>
                  </a:solidFill>
                  <a:latin typeface="Glacial Indifference"/>
                </a:rPr>
                <a:t>PHASE 3</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0D0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13537" r="13537"/>
          <a:stretch>
            <a:fillRect/>
          </a:stretch>
        </p:blipFill>
        <p:spPr>
          <a:xfrm>
            <a:off x="8403416" y="-114090"/>
            <a:ext cx="10257463" cy="10549433"/>
          </a:xfrm>
          <a:prstGeom prst="rect">
            <a:avLst/>
          </a:prstGeom>
        </p:spPr>
      </p:pic>
      <p:sp>
        <p:nvSpPr>
          <p:cNvPr id="3" name="AutoShape 3"/>
          <p:cNvSpPr/>
          <p:nvPr/>
        </p:nvSpPr>
        <p:spPr>
          <a:xfrm>
            <a:off x="-247195" y="-114090"/>
            <a:ext cx="8650612" cy="10587463"/>
          </a:xfrm>
          <a:prstGeom prst="rect">
            <a:avLst/>
          </a:prstGeom>
          <a:solidFill>
            <a:srgbClr val="FBFFFF"/>
          </a:solidFill>
        </p:spPr>
      </p:sp>
      <p:pic>
        <p:nvPicPr>
          <p:cNvPr id="4" name="Picture 4"/>
          <p:cNvPicPr>
            <a:picLocks noChangeAspect="1"/>
          </p:cNvPicPr>
          <p:nvPr/>
        </p:nvPicPr>
        <p:blipFill>
          <a:blip r:embed="rId3"/>
          <a:srcRect/>
          <a:stretch>
            <a:fillRect/>
          </a:stretch>
        </p:blipFill>
        <p:spPr>
          <a:xfrm>
            <a:off x="3333426" y="7521064"/>
            <a:ext cx="1489368" cy="1480060"/>
          </a:xfrm>
          <a:prstGeom prst="rect">
            <a:avLst/>
          </a:prstGeom>
        </p:spPr>
      </p:pic>
      <p:sp>
        <p:nvSpPr>
          <p:cNvPr id="5" name="TextBox 5"/>
          <p:cNvSpPr txBox="1"/>
          <p:nvPr/>
        </p:nvSpPr>
        <p:spPr>
          <a:xfrm>
            <a:off x="663767" y="1507335"/>
            <a:ext cx="6828687" cy="2952750"/>
          </a:xfrm>
          <a:prstGeom prst="rect">
            <a:avLst/>
          </a:prstGeom>
        </p:spPr>
        <p:txBody>
          <a:bodyPr lIns="0" tIns="0" rIns="0" bIns="0" rtlCol="0" anchor="t">
            <a:spAutoFit/>
          </a:bodyPr>
          <a:lstStyle/>
          <a:p>
            <a:pPr>
              <a:lnSpc>
                <a:spcPts val="7800"/>
              </a:lnSpc>
            </a:pPr>
            <a:r>
              <a:rPr lang="en-US" sz="6000" spc="60">
                <a:solidFill>
                  <a:srgbClr val="707372"/>
                </a:solidFill>
                <a:latin typeface="Montserrat Semi-Bold"/>
              </a:rPr>
              <a:t>LEADING THROUGH THE COVID-19 CRISIS</a:t>
            </a:r>
          </a:p>
        </p:txBody>
      </p:sp>
      <p:sp>
        <p:nvSpPr>
          <p:cNvPr id="6" name="TextBox 6"/>
          <p:cNvSpPr txBox="1"/>
          <p:nvPr/>
        </p:nvSpPr>
        <p:spPr>
          <a:xfrm>
            <a:off x="217171" y="5848355"/>
            <a:ext cx="7721880" cy="539115"/>
          </a:xfrm>
          <a:prstGeom prst="rect">
            <a:avLst/>
          </a:prstGeom>
        </p:spPr>
        <p:txBody>
          <a:bodyPr lIns="0" tIns="0" rIns="0" bIns="0" rtlCol="0" anchor="t">
            <a:spAutoFit/>
          </a:bodyPr>
          <a:lstStyle/>
          <a:p>
            <a:pPr algn="ctr">
              <a:lnSpc>
                <a:spcPts val="4409"/>
              </a:lnSpc>
              <a:spcBef>
                <a:spcPct val="0"/>
              </a:spcBef>
            </a:pPr>
            <a:r>
              <a:rPr lang="en-US" sz="3150">
                <a:solidFill>
                  <a:srgbClr val="707372"/>
                </a:solidFill>
                <a:latin typeface="Montserrat Bold"/>
              </a:rPr>
              <a:t>By Dr. Ed Stetzer &amp; Dr. Josh Laxton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rcRect t="12875" b="9849"/>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5697640" y="4534535"/>
            <a:ext cx="3446360" cy="670560"/>
          </a:xfrm>
          <a:prstGeom prst="rect">
            <a:avLst/>
          </a:prstGeom>
        </p:spPr>
        <p:txBody>
          <a:bodyPr lIns="0" tIns="0" rIns="0" bIns="0" rtlCol="0" anchor="t">
            <a:spAutoFit/>
          </a:bodyPr>
          <a:lstStyle/>
          <a:p>
            <a:pPr>
              <a:lnSpc>
                <a:spcPts val="5460"/>
              </a:lnSpc>
            </a:pPr>
            <a:r>
              <a:rPr lang="en-US" sz="4200" spc="210">
                <a:solidFill>
                  <a:srgbClr val="FBFFFF"/>
                </a:solidFill>
                <a:latin typeface="Montserrat Semi-Bold Bold"/>
              </a:rPr>
              <a:t>PHASE 4</a:t>
            </a:r>
          </a:p>
        </p:txBody>
      </p:sp>
      <p:sp>
        <p:nvSpPr>
          <p:cNvPr id="3" name="TextBox 3"/>
          <p:cNvSpPr txBox="1"/>
          <p:nvPr/>
        </p:nvSpPr>
        <p:spPr>
          <a:xfrm>
            <a:off x="8936923" y="3291205"/>
            <a:ext cx="8884655" cy="3128645"/>
          </a:xfrm>
          <a:prstGeom prst="rect">
            <a:avLst/>
          </a:prstGeom>
        </p:spPr>
        <p:txBody>
          <a:bodyPr lIns="0" tIns="0" rIns="0" bIns="0" rtlCol="0" anchor="t">
            <a:spAutoFit/>
          </a:bodyPr>
          <a:lstStyle/>
          <a:p>
            <a:pPr algn="ctr">
              <a:lnSpc>
                <a:spcPts val="8320"/>
              </a:lnSpc>
            </a:pPr>
            <a:r>
              <a:rPr lang="en-US" sz="6400" spc="64">
                <a:solidFill>
                  <a:srgbClr val="FBFFFF"/>
                </a:solidFill>
                <a:latin typeface="Montserrat Semi-Bold"/>
              </a:rPr>
              <a:t>RECOVER</a:t>
            </a:r>
          </a:p>
          <a:p>
            <a:pPr algn="ctr">
              <a:lnSpc>
                <a:spcPts val="8320"/>
              </a:lnSpc>
            </a:pPr>
            <a:r>
              <a:rPr lang="en-US" sz="6400" spc="64">
                <a:solidFill>
                  <a:srgbClr val="FBFFFF"/>
                </a:solidFill>
                <a:latin typeface="Montserrat Semi-Bold"/>
              </a:rPr>
              <a:t>&amp;</a:t>
            </a:r>
          </a:p>
          <a:p>
            <a:pPr algn="ctr">
              <a:lnSpc>
                <a:spcPts val="8320"/>
              </a:lnSpc>
            </a:pPr>
            <a:r>
              <a:rPr lang="en-US" sz="6400" spc="64">
                <a:solidFill>
                  <a:srgbClr val="FBFFFF"/>
                </a:solidFill>
                <a:latin typeface="Montserrat Semi-Bold"/>
              </a:rPr>
              <a:t>REEMERGE</a:t>
            </a:r>
          </a:p>
        </p:txBody>
      </p:sp>
      <p:pic>
        <p:nvPicPr>
          <p:cNvPr id="4" name="Picture 4"/>
          <p:cNvPicPr>
            <a:picLocks noChangeAspect="1"/>
          </p:cNvPicPr>
          <p:nvPr/>
        </p:nvPicPr>
        <p:blipFill>
          <a:blip r:embed="rId4"/>
          <a:srcRect/>
          <a:stretch>
            <a:fillRect/>
          </a:stretch>
        </p:blipFill>
        <p:spPr>
          <a:xfrm>
            <a:off x="14623800" y="7964682"/>
            <a:ext cx="3197778" cy="182273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0D0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9999"/>
          </a:blip>
          <a:srcRect l="3436" r="31741"/>
          <a:stretch>
            <a:fillRect/>
          </a:stretch>
        </p:blipFill>
        <p:spPr>
          <a:xfrm>
            <a:off x="9296401" y="-3750717"/>
            <a:ext cx="9669279" cy="9944507"/>
          </a:xfrm>
          <a:prstGeom prst="rect">
            <a:avLst/>
          </a:prstGeom>
        </p:spPr>
      </p:pic>
      <p:sp>
        <p:nvSpPr>
          <p:cNvPr id="3" name="AutoShape 3"/>
          <p:cNvSpPr/>
          <p:nvPr/>
        </p:nvSpPr>
        <p:spPr>
          <a:xfrm>
            <a:off x="-20053" y="-33426"/>
            <a:ext cx="9391196" cy="10287000"/>
          </a:xfrm>
          <a:prstGeom prst="rect">
            <a:avLst/>
          </a:prstGeom>
          <a:solidFill>
            <a:srgbClr val="FBFFFF"/>
          </a:solidFill>
        </p:spPr>
      </p:sp>
      <p:sp>
        <p:nvSpPr>
          <p:cNvPr id="4" name="TextBox 4"/>
          <p:cNvSpPr txBox="1"/>
          <p:nvPr/>
        </p:nvSpPr>
        <p:spPr>
          <a:xfrm>
            <a:off x="439933" y="478545"/>
            <a:ext cx="7573903" cy="1485984"/>
          </a:xfrm>
          <a:prstGeom prst="rect">
            <a:avLst/>
          </a:prstGeom>
        </p:spPr>
        <p:txBody>
          <a:bodyPr lIns="0" tIns="0" rIns="0" bIns="0" rtlCol="0" anchor="t">
            <a:spAutoFit/>
          </a:bodyPr>
          <a:lstStyle/>
          <a:p>
            <a:pPr>
              <a:lnSpc>
                <a:spcPts val="6000"/>
              </a:lnSpc>
            </a:pPr>
            <a:r>
              <a:rPr lang="en-US" sz="4400" spc="60" dirty="0">
                <a:solidFill>
                  <a:srgbClr val="707372"/>
                </a:solidFill>
                <a:latin typeface="Montserrat Semi-Bold"/>
              </a:rPr>
              <a:t>5 Phases of the Church’s Reemergence</a:t>
            </a:r>
          </a:p>
        </p:txBody>
      </p:sp>
      <p:sp>
        <p:nvSpPr>
          <p:cNvPr id="5" name="TextBox 5"/>
          <p:cNvSpPr txBox="1"/>
          <p:nvPr/>
        </p:nvSpPr>
        <p:spPr>
          <a:xfrm>
            <a:off x="468007" y="2476500"/>
            <a:ext cx="8523594" cy="8401915"/>
          </a:xfrm>
          <a:prstGeom prst="rect">
            <a:avLst/>
          </a:prstGeom>
        </p:spPr>
        <p:txBody>
          <a:bodyPr wrap="square" lIns="0" tIns="0" rIns="0" bIns="0" rtlCol="0" anchor="t">
            <a:spAutoFit/>
          </a:bodyPr>
          <a:lstStyle/>
          <a:p>
            <a:pPr>
              <a:lnSpc>
                <a:spcPts val="5040"/>
              </a:lnSpc>
              <a:spcBef>
                <a:spcPts val="2400"/>
              </a:spcBef>
            </a:pPr>
            <a:r>
              <a:rPr lang="en-US" sz="4000" b="1" dirty="0">
                <a:solidFill>
                  <a:srgbClr val="000000"/>
                </a:solidFill>
                <a:latin typeface="Book Antiqua" panose="02040602050305030304" pitchFamily="18" charset="-128"/>
                <a:ea typeface="Book Antiqua" panose="02040602050305030304" pitchFamily="18" charset="-128"/>
              </a:rPr>
              <a:t>Family Church </a:t>
            </a:r>
            <a:r>
              <a:rPr lang="en-US" sz="3600" dirty="0">
                <a:solidFill>
                  <a:srgbClr val="000000"/>
                </a:solidFill>
                <a:latin typeface="Montserrat Bold"/>
              </a:rPr>
              <a:t>			</a:t>
            </a:r>
            <a:r>
              <a:rPr lang="en-US" sz="2800" dirty="0">
                <a:solidFill>
                  <a:srgbClr val="000000"/>
                </a:solidFill>
                <a:latin typeface="Montserrat"/>
              </a:rPr>
              <a:t>(Less than 10)</a:t>
            </a:r>
          </a:p>
          <a:p>
            <a:pPr>
              <a:lnSpc>
                <a:spcPts val="5040"/>
              </a:lnSpc>
              <a:spcBef>
                <a:spcPts val="2400"/>
              </a:spcBef>
            </a:pPr>
            <a:r>
              <a:rPr lang="en-US" sz="4000" b="1" dirty="0">
                <a:solidFill>
                  <a:srgbClr val="000000"/>
                </a:solidFill>
                <a:latin typeface="Book Antiqua" panose="02040602050305030304" pitchFamily="18" charset="-128"/>
                <a:ea typeface="Book Antiqua" panose="02040602050305030304" pitchFamily="18" charset="-128"/>
              </a:rPr>
              <a:t>House Church </a:t>
            </a:r>
            <a:r>
              <a:rPr lang="en-US" sz="3600" dirty="0">
                <a:solidFill>
                  <a:srgbClr val="000000"/>
                </a:solidFill>
                <a:latin typeface="Montserrat Bold"/>
              </a:rPr>
              <a:t>			</a:t>
            </a:r>
            <a:r>
              <a:rPr lang="en-US" sz="2800" dirty="0">
                <a:solidFill>
                  <a:srgbClr val="000000"/>
                </a:solidFill>
                <a:latin typeface="Montserrat"/>
              </a:rPr>
              <a:t>(Less than 20)</a:t>
            </a:r>
          </a:p>
          <a:p>
            <a:pPr>
              <a:lnSpc>
                <a:spcPts val="5040"/>
              </a:lnSpc>
              <a:spcBef>
                <a:spcPts val="2400"/>
              </a:spcBef>
            </a:pPr>
            <a:r>
              <a:rPr lang="en-US" sz="4000" b="1" dirty="0">
                <a:solidFill>
                  <a:srgbClr val="000000"/>
                </a:solidFill>
                <a:latin typeface="Book Antiqua" panose="02040602050305030304" pitchFamily="18" charset="-128"/>
                <a:ea typeface="Book Antiqua" panose="02040602050305030304" pitchFamily="18" charset="-128"/>
              </a:rPr>
              <a:t>Cell Church </a:t>
            </a:r>
            <a:r>
              <a:rPr lang="en-US" sz="3600" dirty="0">
                <a:solidFill>
                  <a:srgbClr val="000000"/>
                </a:solidFill>
                <a:latin typeface="Montserrat Bold"/>
              </a:rPr>
              <a:t>			</a:t>
            </a:r>
            <a:r>
              <a:rPr lang="en-US" sz="2800" dirty="0">
                <a:solidFill>
                  <a:srgbClr val="000000"/>
                </a:solidFill>
                <a:latin typeface="Montserrat"/>
              </a:rPr>
              <a:t>(25–50)</a:t>
            </a:r>
          </a:p>
          <a:p>
            <a:pPr>
              <a:lnSpc>
                <a:spcPts val="5040"/>
              </a:lnSpc>
              <a:spcBef>
                <a:spcPts val="2400"/>
              </a:spcBef>
            </a:pPr>
            <a:r>
              <a:rPr lang="en-US" sz="4000" b="1" dirty="0">
                <a:solidFill>
                  <a:srgbClr val="000000"/>
                </a:solidFill>
                <a:latin typeface="Book Antiqua" panose="02040602050305030304" pitchFamily="18" charset="-128"/>
                <a:ea typeface="Book Antiqua" panose="02040602050305030304" pitchFamily="18" charset="-128"/>
              </a:rPr>
              <a:t>Courtyard Churc</a:t>
            </a:r>
            <a:r>
              <a:rPr lang="en-US" sz="4000" b="1" dirty="0">
                <a:solidFill>
                  <a:srgbClr val="000000"/>
                </a:solidFill>
                <a:latin typeface="Montserrat Bold"/>
              </a:rPr>
              <a:t>h </a:t>
            </a:r>
            <a:r>
              <a:rPr lang="en-US" sz="3600" dirty="0">
                <a:solidFill>
                  <a:srgbClr val="000000"/>
                </a:solidFill>
                <a:latin typeface="Montserrat Bold"/>
              </a:rPr>
              <a:t>		</a:t>
            </a:r>
            <a:r>
              <a:rPr lang="en-US" sz="2800" dirty="0">
                <a:solidFill>
                  <a:srgbClr val="000000"/>
                </a:solidFill>
                <a:latin typeface="Montserrat"/>
              </a:rPr>
              <a:t>(Up to 100)</a:t>
            </a:r>
          </a:p>
          <a:p>
            <a:pPr>
              <a:lnSpc>
                <a:spcPts val="5040"/>
              </a:lnSpc>
              <a:spcBef>
                <a:spcPts val="2400"/>
              </a:spcBef>
            </a:pPr>
            <a:r>
              <a:rPr lang="en-US" sz="4000" b="1" dirty="0">
                <a:solidFill>
                  <a:srgbClr val="000000"/>
                </a:solidFill>
                <a:latin typeface="Book Antiqua" panose="02040602050305030304" pitchFamily="18" charset="-128"/>
                <a:ea typeface="Book Antiqua" panose="02040602050305030304" pitchFamily="18" charset="-128"/>
              </a:rPr>
              <a:t>Small Church </a:t>
            </a:r>
            <a:r>
              <a:rPr lang="en-US" sz="3600" b="1" dirty="0">
                <a:solidFill>
                  <a:srgbClr val="000000"/>
                </a:solidFill>
                <a:latin typeface="Montserrat"/>
              </a:rPr>
              <a:t>			</a:t>
            </a:r>
            <a:r>
              <a:rPr lang="en-US" sz="2800" dirty="0">
                <a:solidFill>
                  <a:srgbClr val="000000"/>
                </a:solidFill>
                <a:latin typeface="Montserrat"/>
              </a:rPr>
              <a:t>(Up to 250)</a:t>
            </a:r>
          </a:p>
          <a:p>
            <a:pPr>
              <a:lnSpc>
                <a:spcPts val="5040"/>
              </a:lnSpc>
              <a:spcBef>
                <a:spcPts val="2400"/>
              </a:spcBef>
            </a:pPr>
            <a:r>
              <a:rPr lang="en-US" sz="4000" b="1" dirty="0">
                <a:solidFill>
                  <a:srgbClr val="000000"/>
                </a:solidFill>
                <a:latin typeface="Book Antiqua" panose="02040602050305030304" pitchFamily="18" charset="-128"/>
                <a:ea typeface="Book Antiqua" panose="02040602050305030304" pitchFamily="18" charset="-128"/>
              </a:rPr>
              <a:t>Medium Church </a:t>
            </a:r>
            <a:r>
              <a:rPr lang="en-US" sz="3600" b="1" dirty="0">
                <a:solidFill>
                  <a:srgbClr val="000000"/>
                </a:solidFill>
                <a:latin typeface="Montserrat"/>
              </a:rPr>
              <a:t>		</a:t>
            </a:r>
            <a:r>
              <a:rPr lang="en-US" sz="2800" dirty="0">
                <a:solidFill>
                  <a:srgbClr val="000000"/>
                </a:solidFill>
                <a:latin typeface="Montserrat"/>
              </a:rPr>
              <a:t>(Up to 500)</a:t>
            </a:r>
          </a:p>
          <a:p>
            <a:pPr>
              <a:lnSpc>
                <a:spcPts val="5040"/>
              </a:lnSpc>
              <a:spcBef>
                <a:spcPts val="2400"/>
              </a:spcBef>
            </a:pPr>
            <a:r>
              <a:rPr lang="en-US" sz="4000" b="1" dirty="0">
                <a:solidFill>
                  <a:srgbClr val="000000"/>
                </a:solidFill>
                <a:latin typeface="Book Antiqua" panose="02040602050305030304" pitchFamily="18" charset="-128"/>
                <a:ea typeface="Book Antiqua" panose="02040602050305030304" pitchFamily="18" charset="-128"/>
              </a:rPr>
              <a:t>Large Church</a:t>
            </a:r>
            <a:r>
              <a:rPr lang="en-US" sz="4000" b="1" dirty="0">
                <a:solidFill>
                  <a:srgbClr val="000000"/>
                </a:solidFill>
                <a:latin typeface="Montserrat"/>
              </a:rPr>
              <a:t> </a:t>
            </a:r>
            <a:r>
              <a:rPr lang="en-US" sz="3600" b="1" dirty="0">
                <a:solidFill>
                  <a:srgbClr val="000000"/>
                </a:solidFill>
                <a:latin typeface="Montserrat"/>
              </a:rPr>
              <a:t>			</a:t>
            </a:r>
            <a:r>
              <a:rPr lang="en-US" sz="2800" dirty="0">
                <a:solidFill>
                  <a:srgbClr val="000000"/>
                </a:solidFill>
                <a:latin typeface="Montserrat"/>
              </a:rPr>
              <a:t>(Up to 1999)</a:t>
            </a:r>
          </a:p>
          <a:p>
            <a:pPr>
              <a:lnSpc>
                <a:spcPts val="5040"/>
              </a:lnSpc>
              <a:spcBef>
                <a:spcPts val="2400"/>
              </a:spcBef>
            </a:pPr>
            <a:r>
              <a:rPr lang="en-US" sz="4000" b="1" dirty="0">
                <a:solidFill>
                  <a:srgbClr val="000000"/>
                </a:solidFill>
                <a:latin typeface="Book Antiqua" panose="02040602050305030304" pitchFamily="18" charset="-128"/>
                <a:ea typeface="Book Antiqua" panose="02040602050305030304" pitchFamily="18" charset="-128"/>
              </a:rPr>
              <a:t>Mega Church </a:t>
            </a:r>
            <a:r>
              <a:rPr lang="en-US" sz="3600" b="1" dirty="0">
                <a:solidFill>
                  <a:srgbClr val="000000"/>
                </a:solidFill>
                <a:latin typeface="Montserrat"/>
              </a:rPr>
              <a:t>			</a:t>
            </a:r>
            <a:r>
              <a:rPr lang="en-US" sz="2800" dirty="0">
                <a:solidFill>
                  <a:srgbClr val="000000"/>
                </a:solidFill>
                <a:latin typeface="Montserrat"/>
              </a:rPr>
              <a:t>(2000+)</a:t>
            </a:r>
          </a:p>
          <a:p>
            <a:pPr>
              <a:lnSpc>
                <a:spcPts val="3919"/>
              </a:lnSpc>
              <a:spcBef>
                <a:spcPts val="1200"/>
              </a:spcBef>
            </a:pPr>
            <a:endParaRPr lang="en-US" sz="2800" dirty="0">
              <a:solidFill>
                <a:srgbClr val="000000"/>
              </a:solidFill>
              <a:latin typeface="Montserrat"/>
            </a:endParaRPr>
          </a:p>
          <a:p>
            <a:pPr>
              <a:lnSpc>
                <a:spcPts val="3919"/>
              </a:lnSpc>
              <a:spcBef>
                <a:spcPct val="0"/>
              </a:spcBef>
            </a:pPr>
            <a:endParaRPr lang="en-US" sz="2800" dirty="0">
              <a:solidFill>
                <a:srgbClr val="000000"/>
              </a:solidFill>
              <a:latin typeface="Montserrat"/>
            </a:endParaRPr>
          </a:p>
        </p:txBody>
      </p:sp>
      <p:pic>
        <p:nvPicPr>
          <p:cNvPr id="7" name="Picture 6" descr="A screenshot of a cell phone&#10;&#10;Description automatically generated">
            <a:extLst>
              <a:ext uri="{FF2B5EF4-FFF2-40B4-BE49-F238E27FC236}">
                <a16:creationId xmlns:a16="http://schemas.microsoft.com/office/drawing/2014/main" id="{E0AEB709-14FA-7A4B-9A96-7741DB494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1144" y="5143500"/>
            <a:ext cx="8936912" cy="51435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8C95"/>
        </a:solidFill>
        <a:effectLst/>
      </p:bgPr>
    </p:bg>
    <p:spTree>
      <p:nvGrpSpPr>
        <p:cNvPr id="1" name=""/>
        <p:cNvGrpSpPr/>
        <p:nvPr/>
      </p:nvGrpSpPr>
      <p:grpSpPr>
        <a:xfrm>
          <a:off x="0" y="0"/>
          <a:ext cx="0" cy="0"/>
          <a:chOff x="0" y="0"/>
          <a:chExt cx="0" cy="0"/>
        </a:xfrm>
      </p:grpSpPr>
      <p:sp>
        <p:nvSpPr>
          <p:cNvPr id="2" name="TextBox 2"/>
          <p:cNvSpPr txBox="1"/>
          <p:nvPr/>
        </p:nvSpPr>
        <p:spPr>
          <a:xfrm>
            <a:off x="2133600" y="2352675"/>
            <a:ext cx="6824872" cy="1099820"/>
          </a:xfrm>
          <a:prstGeom prst="rect">
            <a:avLst/>
          </a:prstGeom>
        </p:spPr>
        <p:txBody>
          <a:bodyPr lIns="0" tIns="0" rIns="0" bIns="0" rtlCol="0" anchor="t">
            <a:spAutoFit/>
          </a:bodyPr>
          <a:lstStyle/>
          <a:p>
            <a:pPr>
              <a:lnSpc>
                <a:spcPts val="4420"/>
              </a:lnSpc>
            </a:pPr>
            <a:r>
              <a:rPr lang="en-US" sz="3400" spc="102" dirty="0">
                <a:solidFill>
                  <a:srgbClr val="FBFFFF"/>
                </a:solidFill>
                <a:latin typeface="Montserrat Bold Italics"/>
              </a:rPr>
              <a:t>What will it look like to lead well during this crisis?</a:t>
            </a:r>
          </a:p>
        </p:txBody>
      </p:sp>
      <p:sp>
        <p:nvSpPr>
          <p:cNvPr id="3" name="TextBox 3"/>
          <p:cNvSpPr txBox="1"/>
          <p:nvPr/>
        </p:nvSpPr>
        <p:spPr>
          <a:xfrm>
            <a:off x="10501584" y="2352675"/>
            <a:ext cx="6873820" cy="1652270"/>
          </a:xfrm>
          <a:prstGeom prst="rect">
            <a:avLst/>
          </a:prstGeom>
        </p:spPr>
        <p:txBody>
          <a:bodyPr lIns="0" tIns="0" rIns="0" bIns="0" rtlCol="0" anchor="t">
            <a:spAutoFit/>
          </a:bodyPr>
          <a:lstStyle/>
          <a:p>
            <a:pPr>
              <a:lnSpc>
                <a:spcPts val="4420"/>
              </a:lnSpc>
            </a:pPr>
            <a:r>
              <a:rPr lang="en-US" sz="3400" spc="102" dirty="0">
                <a:solidFill>
                  <a:srgbClr val="FBFFFF"/>
                </a:solidFill>
                <a:latin typeface="Montserrat Bold Italics"/>
              </a:rPr>
              <a:t>After this crisis subsides, what will we want to have been known for? </a:t>
            </a:r>
          </a:p>
        </p:txBody>
      </p:sp>
      <p:sp>
        <p:nvSpPr>
          <p:cNvPr id="4" name="TextBox 4"/>
          <p:cNvSpPr txBox="1"/>
          <p:nvPr/>
        </p:nvSpPr>
        <p:spPr>
          <a:xfrm>
            <a:off x="2133600" y="5395668"/>
            <a:ext cx="6824872" cy="1652270"/>
          </a:xfrm>
          <a:prstGeom prst="rect">
            <a:avLst/>
          </a:prstGeom>
        </p:spPr>
        <p:txBody>
          <a:bodyPr lIns="0" tIns="0" rIns="0" bIns="0" rtlCol="0" anchor="t">
            <a:spAutoFit/>
          </a:bodyPr>
          <a:lstStyle/>
          <a:p>
            <a:pPr>
              <a:lnSpc>
                <a:spcPts val="4420"/>
              </a:lnSpc>
            </a:pPr>
            <a:r>
              <a:rPr lang="en-US" sz="3400" spc="102" dirty="0">
                <a:solidFill>
                  <a:srgbClr val="FBFFFF"/>
                </a:solidFill>
                <a:latin typeface="Montserrat Bold Italics"/>
              </a:rPr>
              <a:t>How can we bring flourishing to our community during this crisis?</a:t>
            </a:r>
          </a:p>
        </p:txBody>
      </p:sp>
      <p:sp>
        <p:nvSpPr>
          <p:cNvPr id="5" name="TextBox 5"/>
          <p:cNvSpPr txBox="1"/>
          <p:nvPr/>
        </p:nvSpPr>
        <p:spPr>
          <a:xfrm>
            <a:off x="10501584" y="5671893"/>
            <a:ext cx="6732834" cy="1099820"/>
          </a:xfrm>
          <a:prstGeom prst="rect">
            <a:avLst/>
          </a:prstGeom>
        </p:spPr>
        <p:txBody>
          <a:bodyPr lIns="0" tIns="0" rIns="0" bIns="0" rtlCol="0" anchor="t">
            <a:spAutoFit/>
          </a:bodyPr>
          <a:lstStyle/>
          <a:p>
            <a:pPr>
              <a:lnSpc>
                <a:spcPts val="4420"/>
              </a:lnSpc>
            </a:pPr>
            <a:r>
              <a:rPr lang="en-US" sz="3400" spc="102" dirty="0">
                <a:solidFill>
                  <a:srgbClr val="FBFFFF"/>
                </a:solidFill>
                <a:latin typeface="Montserrat Bold Italics"/>
              </a:rPr>
              <a:t>What will it look like to be an Acts 2:42–47 church?</a:t>
            </a:r>
          </a:p>
        </p:txBody>
      </p:sp>
      <p:sp>
        <p:nvSpPr>
          <p:cNvPr id="6" name="TextBox 6"/>
          <p:cNvSpPr txBox="1"/>
          <p:nvPr/>
        </p:nvSpPr>
        <p:spPr>
          <a:xfrm rot="-5400000">
            <a:off x="-3513554" y="4416872"/>
            <a:ext cx="8979733" cy="1196340"/>
          </a:xfrm>
          <a:prstGeom prst="rect">
            <a:avLst/>
          </a:prstGeom>
        </p:spPr>
        <p:txBody>
          <a:bodyPr lIns="0" tIns="0" rIns="0" bIns="0" rtlCol="0" anchor="t">
            <a:spAutoFit/>
          </a:bodyPr>
          <a:lstStyle/>
          <a:p>
            <a:pPr algn="ctr">
              <a:lnSpc>
                <a:spcPts val="9720"/>
              </a:lnSpc>
            </a:pPr>
            <a:r>
              <a:rPr lang="en-US" sz="7200" spc="144">
                <a:solidFill>
                  <a:srgbClr val="FBFFFF">
                    <a:alpha val="29804"/>
                  </a:srgbClr>
                </a:solidFill>
                <a:latin typeface="Montserrat"/>
              </a:rPr>
              <a:t>ASK THESE ?S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855"/>
        </a:solidFill>
        <a:effectLst/>
      </p:bgPr>
    </p:bg>
    <p:spTree>
      <p:nvGrpSpPr>
        <p:cNvPr id="1" name=""/>
        <p:cNvGrpSpPr/>
        <p:nvPr/>
      </p:nvGrpSpPr>
      <p:grpSpPr>
        <a:xfrm>
          <a:off x="0" y="0"/>
          <a:ext cx="0" cy="0"/>
          <a:chOff x="0" y="0"/>
          <a:chExt cx="0" cy="0"/>
        </a:xfrm>
      </p:grpSpPr>
      <p:sp>
        <p:nvSpPr>
          <p:cNvPr id="2" name="TextBox 2"/>
          <p:cNvSpPr txBox="1"/>
          <p:nvPr/>
        </p:nvSpPr>
        <p:spPr>
          <a:xfrm rot="5400000">
            <a:off x="7235353" y="4891360"/>
            <a:ext cx="9169880" cy="971550"/>
          </a:xfrm>
          <a:prstGeom prst="rect">
            <a:avLst/>
          </a:prstGeom>
        </p:spPr>
        <p:txBody>
          <a:bodyPr lIns="0" tIns="0" rIns="0" bIns="0" rtlCol="0" anchor="t">
            <a:spAutoFit/>
          </a:bodyPr>
          <a:lstStyle/>
          <a:p>
            <a:pPr>
              <a:lnSpc>
                <a:spcPts val="7800"/>
              </a:lnSpc>
            </a:pPr>
            <a:r>
              <a:rPr lang="en-US" sz="6000" spc="60">
                <a:solidFill>
                  <a:srgbClr val="FBFFFF"/>
                </a:solidFill>
                <a:latin typeface="Montserrat Semi-Bold"/>
              </a:rPr>
              <a:t>IMPORTANT INFO</a:t>
            </a:r>
          </a:p>
        </p:txBody>
      </p:sp>
      <p:grpSp>
        <p:nvGrpSpPr>
          <p:cNvPr id="3" name="Group 3"/>
          <p:cNvGrpSpPr/>
          <p:nvPr/>
        </p:nvGrpSpPr>
        <p:grpSpPr>
          <a:xfrm>
            <a:off x="1028700" y="1592647"/>
            <a:ext cx="7229811" cy="4980275"/>
            <a:chOff x="0" y="0"/>
            <a:chExt cx="9639747" cy="6640367"/>
          </a:xfrm>
        </p:grpSpPr>
        <p:sp>
          <p:nvSpPr>
            <p:cNvPr id="4" name="TextBox 4"/>
            <p:cNvSpPr txBox="1"/>
            <p:nvPr/>
          </p:nvSpPr>
          <p:spPr>
            <a:xfrm>
              <a:off x="0" y="-38100"/>
              <a:ext cx="9639747" cy="717127"/>
            </a:xfrm>
            <a:prstGeom prst="rect">
              <a:avLst/>
            </a:prstGeom>
          </p:spPr>
          <p:txBody>
            <a:bodyPr lIns="0" tIns="0" rIns="0" bIns="0" rtlCol="0" anchor="t">
              <a:spAutoFit/>
            </a:bodyPr>
            <a:lstStyle/>
            <a:p>
              <a:pPr>
                <a:lnSpc>
                  <a:spcPts val="4420"/>
                </a:lnSpc>
              </a:pPr>
              <a:r>
                <a:rPr lang="en-US" sz="3400" spc="102">
                  <a:solidFill>
                    <a:srgbClr val="FBFFFF"/>
                  </a:solidFill>
                  <a:latin typeface="Montserrat Bold Italics"/>
                </a:rPr>
                <a:t>Rural Matters Institute</a:t>
              </a:r>
            </a:p>
          </p:txBody>
        </p:sp>
        <p:sp>
          <p:nvSpPr>
            <p:cNvPr id="5" name="TextBox 5"/>
            <p:cNvSpPr txBox="1"/>
            <p:nvPr/>
          </p:nvSpPr>
          <p:spPr>
            <a:xfrm>
              <a:off x="0" y="991062"/>
              <a:ext cx="9639747" cy="695325"/>
            </a:xfrm>
            <a:prstGeom prst="rect">
              <a:avLst/>
            </a:prstGeom>
          </p:spPr>
          <p:txBody>
            <a:bodyPr lIns="0" tIns="0" rIns="0" bIns="0" rtlCol="0" anchor="t">
              <a:spAutoFit/>
            </a:bodyPr>
            <a:lstStyle/>
            <a:p>
              <a:pPr>
                <a:lnSpc>
                  <a:spcPts val="4500"/>
                </a:lnSpc>
              </a:pPr>
              <a:r>
                <a:rPr lang="en-US" sz="3000" spc="30">
                  <a:solidFill>
                    <a:srgbClr val="FBFFFF"/>
                  </a:solidFill>
                  <a:latin typeface="Montserrat"/>
                </a:rPr>
                <a:t>www.bgcruralmatters.com</a:t>
              </a:r>
            </a:p>
          </p:txBody>
        </p:sp>
        <p:sp>
          <p:nvSpPr>
            <p:cNvPr id="6" name="TextBox 6"/>
            <p:cNvSpPr txBox="1"/>
            <p:nvPr/>
          </p:nvSpPr>
          <p:spPr>
            <a:xfrm>
              <a:off x="0" y="2472351"/>
              <a:ext cx="9639747" cy="717127"/>
            </a:xfrm>
            <a:prstGeom prst="rect">
              <a:avLst/>
            </a:prstGeom>
          </p:spPr>
          <p:txBody>
            <a:bodyPr lIns="0" tIns="0" rIns="0" bIns="0" rtlCol="0" anchor="t">
              <a:spAutoFit/>
            </a:bodyPr>
            <a:lstStyle/>
            <a:p>
              <a:pPr>
                <a:lnSpc>
                  <a:spcPts val="4420"/>
                </a:lnSpc>
              </a:pPr>
              <a:r>
                <a:rPr lang="en-US" sz="3400" spc="102">
                  <a:solidFill>
                    <a:srgbClr val="FBFFFF"/>
                  </a:solidFill>
                  <a:latin typeface="Montserrat Bold Italics"/>
                </a:rPr>
                <a:t>Various COVID-19 Resources</a:t>
              </a:r>
            </a:p>
          </p:txBody>
        </p:sp>
        <p:sp>
          <p:nvSpPr>
            <p:cNvPr id="7" name="TextBox 7"/>
            <p:cNvSpPr txBox="1"/>
            <p:nvPr/>
          </p:nvSpPr>
          <p:spPr>
            <a:xfrm>
              <a:off x="0" y="3501513"/>
              <a:ext cx="9639747" cy="695325"/>
            </a:xfrm>
            <a:prstGeom prst="rect">
              <a:avLst/>
            </a:prstGeom>
          </p:spPr>
          <p:txBody>
            <a:bodyPr lIns="0" tIns="0" rIns="0" bIns="0" rtlCol="0" anchor="t">
              <a:spAutoFit/>
            </a:bodyPr>
            <a:lstStyle/>
            <a:p>
              <a:pPr>
                <a:lnSpc>
                  <a:spcPts val="4500"/>
                </a:lnSpc>
              </a:pPr>
              <a:r>
                <a:rPr lang="en-US" sz="3000" spc="30">
                  <a:solidFill>
                    <a:srgbClr val="FBFFFF"/>
                  </a:solidFill>
                  <a:latin typeface="Montserrat"/>
                </a:rPr>
                <a:t>www.coronavirusandthechurch.com</a:t>
              </a:r>
            </a:p>
          </p:txBody>
        </p:sp>
        <p:sp>
          <p:nvSpPr>
            <p:cNvPr id="8" name="TextBox 8"/>
            <p:cNvSpPr txBox="1"/>
            <p:nvPr/>
          </p:nvSpPr>
          <p:spPr>
            <a:xfrm>
              <a:off x="0" y="4915880"/>
              <a:ext cx="9639747" cy="717127"/>
            </a:xfrm>
            <a:prstGeom prst="rect">
              <a:avLst/>
            </a:prstGeom>
          </p:spPr>
          <p:txBody>
            <a:bodyPr lIns="0" tIns="0" rIns="0" bIns="0" rtlCol="0" anchor="t">
              <a:spAutoFit/>
            </a:bodyPr>
            <a:lstStyle/>
            <a:p>
              <a:pPr>
                <a:lnSpc>
                  <a:spcPts val="4420"/>
                </a:lnSpc>
              </a:pPr>
              <a:r>
                <a:rPr lang="en-US" sz="3400" spc="102">
                  <a:solidFill>
                    <a:srgbClr val="FBFFFF"/>
                  </a:solidFill>
                  <a:latin typeface="Montserrat Bold Italics"/>
                </a:rPr>
                <a:t>Email Address</a:t>
              </a:r>
            </a:p>
          </p:txBody>
        </p:sp>
        <p:sp>
          <p:nvSpPr>
            <p:cNvPr id="9" name="TextBox 9"/>
            <p:cNvSpPr txBox="1"/>
            <p:nvPr/>
          </p:nvSpPr>
          <p:spPr>
            <a:xfrm>
              <a:off x="0" y="5945042"/>
              <a:ext cx="9639747" cy="695325"/>
            </a:xfrm>
            <a:prstGeom prst="rect">
              <a:avLst/>
            </a:prstGeom>
          </p:spPr>
          <p:txBody>
            <a:bodyPr lIns="0" tIns="0" rIns="0" bIns="0" rtlCol="0" anchor="t">
              <a:spAutoFit/>
            </a:bodyPr>
            <a:lstStyle/>
            <a:p>
              <a:pPr>
                <a:lnSpc>
                  <a:spcPts val="4500"/>
                </a:lnSpc>
              </a:pPr>
              <a:r>
                <a:rPr lang="en-US" sz="3000" spc="30">
                  <a:solidFill>
                    <a:srgbClr val="FBFFFF"/>
                  </a:solidFill>
                  <a:latin typeface="Montserrat"/>
                </a:rPr>
                <a:t>Joshua.laxton@wheaton.edu</a:t>
              </a:r>
            </a:p>
          </p:txBody>
        </p:sp>
      </p:grpSp>
      <p:pic>
        <p:nvPicPr>
          <p:cNvPr id="10" name="Picture 10"/>
          <p:cNvPicPr>
            <a:picLocks noChangeAspect="1"/>
          </p:cNvPicPr>
          <p:nvPr/>
        </p:nvPicPr>
        <p:blipFill>
          <a:blip r:embed="rId2"/>
          <a:srcRect l="28190" r="33736"/>
          <a:stretch>
            <a:fillRect/>
          </a:stretch>
        </p:blipFill>
        <p:spPr>
          <a:xfrm>
            <a:off x="12376607" y="-182962"/>
            <a:ext cx="6083696" cy="10652924"/>
          </a:xfrm>
          <a:prstGeom prst="rect">
            <a:avLst/>
          </a:prstGeom>
        </p:spPr>
      </p:pic>
      <p:pic>
        <p:nvPicPr>
          <p:cNvPr id="11" name="Picture 11"/>
          <p:cNvPicPr>
            <a:picLocks noChangeAspect="1"/>
          </p:cNvPicPr>
          <p:nvPr/>
        </p:nvPicPr>
        <p:blipFill>
          <a:blip r:embed="rId3"/>
          <a:srcRect/>
          <a:stretch>
            <a:fillRect/>
          </a:stretch>
        </p:blipFill>
        <p:spPr>
          <a:xfrm>
            <a:off x="452409" y="8126252"/>
            <a:ext cx="2887811" cy="164605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0D0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3436" r="31741"/>
          <a:stretch>
            <a:fillRect/>
          </a:stretch>
        </p:blipFill>
        <p:spPr>
          <a:xfrm>
            <a:off x="8403416" y="-114090"/>
            <a:ext cx="10257463" cy="10549433"/>
          </a:xfrm>
          <a:prstGeom prst="rect">
            <a:avLst/>
          </a:prstGeom>
        </p:spPr>
      </p:pic>
      <p:sp>
        <p:nvSpPr>
          <p:cNvPr id="3" name="AutoShape 3"/>
          <p:cNvSpPr/>
          <p:nvPr/>
        </p:nvSpPr>
        <p:spPr>
          <a:xfrm>
            <a:off x="-247196" y="0"/>
            <a:ext cx="8650612" cy="10287000"/>
          </a:xfrm>
          <a:prstGeom prst="rect">
            <a:avLst/>
          </a:prstGeom>
          <a:solidFill>
            <a:srgbClr val="FBFFFF"/>
          </a:solidFill>
        </p:spPr>
      </p:sp>
      <p:sp>
        <p:nvSpPr>
          <p:cNvPr id="4" name="TextBox 4"/>
          <p:cNvSpPr txBox="1"/>
          <p:nvPr/>
        </p:nvSpPr>
        <p:spPr>
          <a:xfrm>
            <a:off x="459986" y="508308"/>
            <a:ext cx="7573903" cy="1962150"/>
          </a:xfrm>
          <a:prstGeom prst="rect">
            <a:avLst/>
          </a:prstGeom>
        </p:spPr>
        <p:txBody>
          <a:bodyPr lIns="0" tIns="0" rIns="0" bIns="0" rtlCol="0" anchor="t">
            <a:spAutoFit/>
          </a:bodyPr>
          <a:lstStyle/>
          <a:p>
            <a:pPr>
              <a:lnSpc>
                <a:spcPts val="7800"/>
              </a:lnSpc>
            </a:pPr>
            <a:r>
              <a:rPr lang="en-US" sz="6000" spc="60">
                <a:solidFill>
                  <a:srgbClr val="707372"/>
                </a:solidFill>
                <a:latin typeface="Montserrat Semi-Bold"/>
              </a:rPr>
              <a:t>BREAK UP INTO SMALLER GROUPS</a:t>
            </a:r>
          </a:p>
        </p:txBody>
      </p:sp>
      <p:sp>
        <p:nvSpPr>
          <p:cNvPr id="5" name="TextBox 5"/>
          <p:cNvSpPr txBox="1"/>
          <p:nvPr/>
        </p:nvSpPr>
        <p:spPr>
          <a:xfrm>
            <a:off x="459986" y="2967730"/>
            <a:ext cx="7573903" cy="7099935"/>
          </a:xfrm>
          <a:prstGeom prst="rect">
            <a:avLst/>
          </a:prstGeom>
        </p:spPr>
        <p:txBody>
          <a:bodyPr lIns="0" tIns="0" rIns="0" bIns="0" rtlCol="0" anchor="t">
            <a:spAutoFit/>
          </a:bodyPr>
          <a:lstStyle/>
          <a:p>
            <a:pPr>
              <a:lnSpc>
                <a:spcPts val="5040"/>
              </a:lnSpc>
            </a:pPr>
            <a:r>
              <a:rPr lang="en-US" sz="3600">
                <a:solidFill>
                  <a:srgbClr val="000000"/>
                </a:solidFill>
                <a:latin typeface="Montserrat Bold"/>
              </a:rPr>
              <a:t>R—relate to one another</a:t>
            </a:r>
          </a:p>
          <a:p>
            <a:pPr>
              <a:lnSpc>
                <a:spcPts val="3919"/>
              </a:lnSpc>
            </a:pPr>
            <a:r>
              <a:rPr lang="en-US" sz="2800">
                <a:solidFill>
                  <a:srgbClr val="000000"/>
                </a:solidFill>
                <a:latin typeface="Montserrat"/>
              </a:rPr>
              <a:t>(Who are you? Where do you serve?)</a:t>
            </a:r>
          </a:p>
          <a:p>
            <a:pPr>
              <a:lnSpc>
                <a:spcPts val="4409"/>
              </a:lnSpc>
            </a:pPr>
            <a:endParaRPr lang="en-US" sz="2800">
              <a:solidFill>
                <a:srgbClr val="000000"/>
              </a:solidFill>
              <a:latin typeface="Montserrat"/>
            </a:endParaRPr>
          </a:p>
          <a:p>
            <a:pPr>
              <a:lnSpc>
                <a:spcPts val="5040"/>
              </a:lnSpc>
            </a:pPr>
            <a:r>
              <a:rPr lang="en-US" sz="3600">
                <a:solidFill>
                  <a:srgbClr val="000000"/>
                </a:solidFill>
                <a:latin typeface="Montserrat Bold"/>
              </a:rPr>
              <a:t>S—hare with one another</a:t>
            </a:r>
          </a:p>
          <a:p>
            <a:pPr>
              <a:lnSpc>
                <a:spcPts val="3919"/>
              </a:lnSpc>
            </a:pPr>
            <a:r>
              <a:rPr lang="en-US" sz="2800">
                <a:solidFill>
                  <a:srgbClr val="000000"/>
                </a:solidFill>
                <a:latin typeface="Montserrat"/>
              </a:rPr>
              <a:t>(What's going on in your community? Church? How are you navigating the crisis?)</a:t>
            </a:r>
          </a:p>
          <a:p>
            <a:pPr>
              <a:lnSpc>
                <a:spcPts val="4409"/>
              </a:lnSpc>
            </a:pPr>
            <a:endParaRPr lang="en-US" sz="2800">
              <a:solidFill>
                <a:srgbClr val="000000"/>
              </a:solidFill>
              <a:latin typeface="Montserrat"/>
            </a:endParaRPr>
          </a:p>
          <a:p>
            <a:pPr>
              <a:lnSpc>
                <a:spcPts val="5040"/>
              </a:lnSpc>
            </a:pPr>
            <a:r>
              <a:rPr lang="en-US" sz="3600">
                <a:solidFill>
                  <a:srgbClr val="000000"/>
                </a:solidFill>
                <a:latin typeface="Montserrat Bold"/>
              </a:rPr>
              <a:t>V—ent to one another</a:t>
            </a:r>
          </a:p>
          <a:p>
            <a:pPr>
              <a:lnSpc>
                <a:spcPts val="3919"/>
              </a:lnSpc>
            </a:pPr>
            <a:r>
              <a:rPr lang="en-US" sz="2800">
                <a:solidFill>
                  <a:srgbClr val="000000"/>
                </a:solidFill>
                <a:latin typeface="Montserrat"/>
              </a:rPr>
              <a:t>(Is anything frustrating you?)</a:t>
            </a:r>
          </a:p>
          <a:p>
            <a:pPr>
              <a:lnSpc>
                <a:spcPts val="4409"/>
              </a:lnSpc>
            </a:pPr>
            <a:endParaRPr lang="en-US" sz="2800">
              <a:solidFill>
                <a:srgbClr val="000000"/>
              </a:solidFill>
              <a:latin typeface="Montserrat"/>
            </a:endParaRPr>
          </a:p>
          <a:p>
            <a:pPr>
              <a:lnSpc>
                <a:spcPts val="5040"/>
              </a:lnSpc>
            </a:pPr>
            <a:r>
              <a:rPr lang="en-US" sz="3600">
                <a:solidFill>
                  <a:srgbClr val="000000"/>
                </a:solidFill>
                <a:latin typeface="Montserrat Bold"/>
              </a:rPr>
              <a:t>P—Ray for/with one another</a:t>
            </a:r>
          </a:p>
          <a:p>
            <a:pPr>
              <a:lnSpc>
                <a:spcPts val="3919"/>
              </a:lnSpc>
              <a:spcBef>
                <a:spcPct val="0"/>
              </a:spcBef>
            </a:pPr>
            <a:r>
              <a:rPr lang="en-US" sz="2800">
                <a:solidFill>
                  <a:srgbClr val="000000"/>
                </a:solidFill>
                <a:latin typeface="Montserrat"/>
              </a:rPr>
              <a:t>(Prayer requests?)</a:t>
            </a:r>
          </a:p>
        </p:txBody>
      </p:sp>
    </p:spTree>
    <p:extLst>
      <p:ext uri="{BB962C8B-B14F-4D97-AF65-F5344CB8AC3E}">
        <p14:creationId xmlns:p14="http://schemas.microsoft.com/office/powerpoint/2010/main" val="3187717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855"/>
        </a:solidFill>
        <a:effectLst/>
      </p:bgPr>
    </p:bg>
    <p:spTree>
      <p:nvGrpSpPr>
        <p:cNvPr id="1" name=""/>
        <p:cNvGrpSpPr/>
        <p:nvPr/>
      </p:nvGrpSpPr>
      <p:grpSpPr>
        <a:xfrm>
          <a:off x="0" y="0"/>
          <a:ext cx="0" cy="0"/>
          <a:chOff x="0" y="0"/>
          <a:chExt cx="0" cy="0"/>
        </a:xfrm>
      </p:grpSpPr>
      <p:sp>
        <p:nvSpPr>
          <p:cNvPr id="3" name="AutoShape 3"/>
          <p:cNvSpPr/>
          <p:nvPr/>
        </p:nvSpPr>
        <p:spPr>
          <a:xfrm>
            <a:off x="15841407" y="0"/>
            <a:ext cx="2446593" cy="2553627"/>
          </a:xfrm>
          <a:prstGeom prst="rect">
            <a:avLst/>
          </a:prstGeom>
          <a:solidFill>
            <a:srgbClr val="FBFFFF"/>
          </a:solidFill>
        </p:spPr>
      </p:sp>
      <p:grpSp>
        <p:nvGrpSpPr>
          <p:cNvPr id="4" name="Group 4"/>
          <p:cNvGrpSpPr/>
          <p:nvPr/>
        </p:nvGrpSpPr>
        <p:grpSpPr>
          <a:xfrm>
            <a:off x="1275895" y="1839611"/>
            <a:ext cx="13487672" cy="7418689"/>
            <a:chOff x="0" y="0"/>
            <a:chExt cx="17983563" cy="9891586"/>
          </a:xfrm>
        </p:grpSpPr>
        <p:sp>
          <p:nvSpPr>
            <p:cNvPr id="5" name="TextBox 5"/>
            <p:cNvSpPr txBox="1"/>
            <p:nvPr/>
          </p:nvSpPr>
          <p:spPr>
            <a:xfrm>
              <a:off x="0" y="-76200"/>
              <a:ext cx="17983563" cy="8562340"/>
            </a:xfrm>
            <a:prstGeom prst="rect">
              <a:avLst/>
            </a:prstGeom>
          </p:spPr>
          <p:txBody>
            <a:bodyPr lIns="0" tIns="0" rIns="0" bIns="0" rtlCol="0" anchor="t">
              <a:spAutoFit/>
            </a:bodyPr>
            <a:lstStyle/>
            <a:p>
              <a:pPr>
                <a:lnSpc>
                  <a:spcPts val="7290"/>
                </a:lnSpc>
              </a:pPr>
              <a:r>
                <a:rPr lang="en-US" sz="5400" spc="108">
                  <a:solidFill>
                    <a:srgbClr val="FBFFFF"/>
                  </a:solidFill>
                  <a:latin typeface="Montserrat Semi-Bold"/>
                </a:rPr>
                <a:t>If you keep silent at this time, relief and deliverance will come to the Jewish people from another place, but you and your father's family will be destroyed. Who knows, perhaps you have come to your royal position for such as time as this.</a:t>
              </a:r>
            </a:p>
          </p:txBody>
        </p:sp>
        <p:sp>
          <p:nvSpPr>
            <p:cNvPr id="6" name="TextBox 6"/>
            <p:cNvSpPr txBox="1"/>
            <p:nvPr/>
          </p:nvSpPr>
          <p:spPr>
            <a:xfrm>
              <a:off x="0" y="9174459"/>
              <a:ext cx="8995045" cy="717127"/>
            </a:xfrm>
            <a:prstGeom prst="rect">
              <a:avLst/>
            </a:prstGeom>
          </p:spPr>
          <p:txBody>
            <a:bodyPr lIns="0" tIns="0" rIns="0" bIns="0" rtlCol="0" anchor="t">
              <a:spAutoFit/>
            </a:bodyPr>
            <a:lstStyle/>
            <a:p>
              <a:pPr>
                <a:lnSpc>
                  <a:spcPts val="4420"/>
                </a:lnSpc>
              </a:pPr>
              <a:r>
                <a:rPr lang="en-US" sz="3400" spc="102">
                  <a:solidFill>
                    <a:srgbClr val="FBFFFF"/>
                  </a:solidFill>
                  <a:latin typeface="Montserrat Bold Italics"/>
                </a:rPr>
                <a:t>Esther 4:14</a:t>
              </a:r>
            </a:p>
          </p:txBody>
        </p:sp>
      </p:grpSp>
      <p:pic>
        <p:nvPicPr>
          <p:cNvPr id="7" name="Picture 7"/>
          <p:cNvPicPr>
            <a:picLocks noChangeAspect="1"/>
          </p:cNvPicPr>
          <p:nvPr/>
        </p:nvPicPr>
        <p:blipFill>
          <a:blip r:embed="rId2"/>
          <a:srcRect/>
          <a:stretch>
            <a:fillRect/>
          </a:stretch>
        </p:blipFill>
        <p:spPr>
          <a:xfrm>
            <a:off x="16631341" y="926836"/>
            <a:ext cx="883854" cy="667309"/>
          </a:xfrm>
          <a:prstGeom prst="rect">
            <a:avLst/>
          </a:prstGeom>
        </p:spPr>
      </p:pic>
      <p:sp>
        <p:nvSpPr>
          <p:cNvPr id="8" name="AutoShape 8"/>
          <p:cNvSpPr/>
          <p:nvPr/>
        </p:nvSpPr>
        <p:spPr>
          <a:xfrm>
            <a:off x="1275895" y="1208124"/>
            <a:ext cx="13340316" cy="52367"/>
          </a:xfrm>
          <a:prstGeom prst="rect">
            <a:avLst/>
          </a:prstGeom>
          <a:solidFill>
            <a:srgbClr val="FBFFFF"/>
          </a:solidFill>
        </p:spPr>
      </p:sp>
      <p:pic>
        <p:nvPicPr>
          <p:cNvPr id="9" name="Picture 9"/>
          <p:cNvPicPr>
            <a:picLocks noChangeAspect="1"/>
          </p:cNvPicPr>
          <p:nvPr/>
        </p:nvPicPr>
        <p:blipFill>
          <a:blip r:embed="rId3"/>
          <a:srcRect/>
          <a:stretch>
            <a:fillRect/>
          </a:stretch>
        </p:blipFill>
        <p:spPr>
          <a:xfrm>
            <a:off x="14616211" y="7839243"/>
            <a:ext cx="3225507" cy="183853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2" b="62"/>
          <a:stretch>
            <a:fillRect/>
          </a:stretch>
        </p:blipFill>
        <p:spPr>
          <a:xfrm>
            <a:off x="593911" y="1028700"/>
            <a:ext cx="17478807" cy="8215039"/>
          </a:xfrm>
          <a:prstGeom prst="rect">
            <a:avLst/>
          </a:prstGeom>
        </p:spPr>
      </p:pic>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39610961-728A-7F46-9D7B-7604E4FFCA62}"/>
                  </a:ext>
                </a:extLst>
              </p14:cNvPr>
              <p14:cNvContentPartPr/>
              <p14:nvPr/>
            </p14:nvContentPartPr>
            <p14:xfrm>
              <a:off x="6015663" y="3142383"/>
              <a:ext cx="7322040" cy="178200"/>
            </p14:xfrm>
          </p:contentPart>
        </mc:Choice>
        <mc:Fallback xmlns="">
          <p:pic>
            <p:nvPicPr>
              <p:cNvPr id="16" name="Ink 15">
                <a:extLst>
                  <a:ext uri="{FF2B5EF4-FFF2-40B4-BE49-F238E27FC236}">
                    <a16:creationId xmlns:a16="http://schemas.microsoft.com/office/drawing/2014/main" id="{39610961-728A-7F46-9D7B-7604E4FFCA62}"/>
                  </a:ext>
                </a:extLst>
              </p:cNvPr>
              <p:cNvPicPr/>
              <p:nvPr/>
            </p:nvPicPr>
            <p:blipFill>
              <a:blip r:embed="rId4"/>
              <a:stretch>
                <a:fillRect/>
              </a:stretch>
            </p:blipFill>
            <p:spPr>
              <a:xfrm>
                <a:off x="5962023" y="3034383"/>
                <a:ext cx="7429680" cy="393840"/>
              </a:xfrm>
              <a:prstGeom prst="rect">
                <a:avLst/>
              </a:prstGeom>
            </p:spPr>
          </p:pic>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127" r="21127"/>
          <a:stretch>
            <a:fillRect/>
          </a:stretch>
        </p:blipFill>
        <p:spPr>
          <a:xfrm>
            <a:off x="-207751" y="0"/>
            <a:ext cx="9351750" cy="10287000"/>
          </a:xfrm>
          <a:prstGeom prst="rect">
            <a:avLst/>
          </a:prstGeom>
        </p:spPr>
      </p:pic>
      <p:sp>
        <p:nvSpPr>
          <p:cNvPr id="3" name="AutoShape 3"/>
          <p:cNvSpPr/>
          <p:nvPr/>
        </p:nvSpPr>
        <p:spPr>
          <a:xfrm>
            <a:off x="6981167" y="2705841"/>
            <a:ext cx="4325665" cy="4875318"/>
          </a:xfrm>
          <a:prstGeom prst="rect">
            <a:avLst/>
          </a:prstGeom>
          <a:solidFill>
            <a:srgbClr val="008C95"/>
          </a:solidFill>
        </p:spPr>
      </p:sp>
      <p:sp>
        <p:nvSpPr>
          <p:cNvPr id="4" name="TextBox 4"/>
          <p:cNvSpPr txBox="1"/>
          <p:nvPr/>
        </p:nvSpPr>
        <p:spPr>
          <a:xfrm>
            <a:off x="7403305" y="4022090"/>
            <a:ext cx="3561954" cy="2204720"/>
          </a:xfrm>
          <a:prstGeom prst="rect">
            <a:avLst/>
          </a:prstGeom>
        </p:spPr>
        <p:txBody>
          <a:bodyPr lIns="0" tIns="0" rIns="0" bIns="0" rtlCol="0" anchor="t">
            <a:spAutoFit/>
          </a:bodyPr>
          <a:lstStyle/>
          <a:p>
            <a:pPr algn="ctr">
              <a:lnSpc>
                <a:spcPts val="4420"/>
              </a:lnSpc>
            </a:pPr>
            <a:r>
              <a:rPr lang="en-US" sz="3400" spc="170">
                <a:solidFill>
                  <a:srgbClr val="FBFFFF"/>
                </a:solidFill>
                <a:latin typeface="Montserrat Semi-Bold Bold"/>
              </a:rPr>
              <a:t>4 PHASES OF LEADING THROUGH THIS CRISIS</a:t>
            </a:r>
          </a:p>
        </p:txBody>
      </p:sp>
      <p:sp>
        <p:nvSpPr>
          <p:cNvPr id="5" name="TextBox 5"/>
          <p:cNvSpPr txBox="1"/>
          <p:nvPr/>
        </p:nvSpPr>
        <p:spPr>
          <a:xfrm>
            <a:off x="12253708" y="4829175"/>
            <a:ext cx="5005592" cy="542925"/>
          </a:xfrm>
          <a:prstGeom prst="rect">
            <a:avLst/>
          </a:prstGeom>
        </p:spPr>
        <p:txBody>
          <a:bodyPr lIns="0" tIns="0" rIns="0" bIns="0" rtlCol="0" anchor="t">
            <a:spAutoFit/>
          </a:bodyPr>
          <a:lstStyle/>
          <a:p>
            <a:pPr algn="ctr">
              <a:lnSpc>
                <a:spcPts val="4500"/>
              </a:lnSpc>
            </a:pPr>
            <a:r>
              <a:rPr lang="en-US" sz="3000" spc="30">
                <a:solidFill>
                  <a:srgbClr val="556665"/>
                </a:solidFill>
                <a:latin typeface="Montserrat Italics"/>
              </a:rPr>
              <a:t>Never waste a crisis...</a:t>
            </a:r>
          </a:p>
        </p:txBody>
      </p:sp>
      <p:pic>
        <p:nvPicPr>
          <p:cNvPr id="6" name="Picture 6"/>
          <p:cNvPicPr>
            <a:picLocks noChangeAspect="1"/>
          </p:cNvPicPr>
          <p:nvPr/>
        </p:nvPicPr>
        <p:blipFill>
          <a:blip r:embed="rId3"/>
          <a:srcRect/>
          <a:stretch>
            <a:fillRect/>
          </a:stretch>
        </p:blipFill>
        <p:spPr>
          <a:xfrm>
            <a:off x="14756504" y="8111775"/>
            <a:ext cx="3104029" cy="1769841"/>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4C738A73-9CB0-4F4D-B29D-90E7428E79BC}"/>
                  </a:ext>
                </a:extLst>
              </p14:cNvPr>
              <p14:cNvContentPartPr/>
              <p14:nvPr/>
            </p14:nvContentPartPr>
            <p14:xfrm>
              <a:off x="-1177857" y="217743"/>
              <a:ext cx="21960" cy="9720"/>
            </p14:xfrm>
          </p:contentPart>
        </mc:Choice>
        <mc:Fallback xmlns="">
          <p:pic>
            <p:nvPicPr>
              <p:cNvPr id="9" name="Ink 8">
                <a:extLst>
                  <a:ext uri="{FF2B5EF4-FFF2-40B4-BE49-F238E27FC236}">
                    <a16:creationId xmlns:a16="http://schemas.microsoft.com/office/drawing/2014/main" id="{4C738A73-9CB0-4F4D-B29D-90E7428E79BC}"/>
                  </a:ext>
                </a:extLst>
              </p:cNvPr>
              <p:cNvPicPr/>
              <p:nvPr/>
            </p:nvPicPr>
            <p:blipFill>
              <a:blip r:embed="rId5"/>
              <a:stretch>
                <a:fillRect/>
              </a:stretch>
            </p:blipFill>
            <p:spPr>
              <a:xfrm>
                <a:off x="-1186857" y="208743"/>
                <a:ext cx="39600" cy="27360"/>
              </a:xfrm>
              <a:prstGeom prst="rect">
                <a:avLst/>
              </a:prstGeom>
            </p:spPr>
          </p:pic>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FFF"/>
        </a:solidFill>
        <a:effectLst/>
      </p:bgPr>
    </p:bg>
    <p:spTree>
      <p:nvGrpSpPr>
        <p:cNvPr id="1" name=""/>
        <p:cNvGrpSpPr/>
        <p:nvPr/>
      </p:nvGrpSpPr>
      <p:grpSpPr>
        <a:xfrm>
          <a:off x="0" y="0"/>
          <a:ext cx="0" cy="0"/>
          <a:chOff x="0" y="0"/>
          <a:chExt cx="0" cy="0"/>
        </a:xfrm>
      </p:grpSpPr>
      <p:sp>
        <p:nvSpPr>
          <p:cNvPr id="2" name="AutoShape 2"/>
          <p:cNvSpPr/>
          <p:nvPr/>
        </p:nvSpPr>
        <p:spPr>
          <a:xfrm>
            <a:off x="15209808" y="1028700"/>
            <a:ext cx="2049492" cy="8229600"/>
          </a:xfrm>
          <a:prstGeom prst="rect">
            <a:avLst/>
          </a:prstGeom>
          <a:solidFill>
            <a:srgbClr val="BBD9D7">
              <a:alpha val="21960"/>
            </a:srgbClr>
          </a:solidFill>
        </p:spPr>
      </p:sp>
      <p:pic>
        <p:nvPicPr>
          <p:cNvPr id="3" name="Picture 3"/>
          <p:cNvPicPr>
            <a:picLocks noChangeAspect="1"/>
          </p:cNvPicPr>
          <p:nvPr/>
        </p:nvPicPr>
        <p:blipFill>
          <a:blip r:embed="rId3"/>
          <a:srcRect t="742" b="742"/>
          <a:stretch>
            <a:fillRect/>
          </a:stretch>
        </p:blipFill>
        <p:spPr>
          <a:xfrm>
            <a:off x="8666" y="0"/>
            <a:ext cx="18279334" cy="10287000"/>
          </a:xfrm>
          <a:prstGeom prst="rect">
            <a:avLst/>
          </a:prstGeom>
        </p:spPr>
      </p:pic>
      <p:grpSp>
        <p:nvGrpSpPr>
          <p:cNvPr id="4" name="Group 4"/>
          <p:cNvGrpSpPr/>
          <p:nvPr/>
        </p:nvGrpSpPr>
        <p:grpSpPr>
          <a:xfrm>
            <a:off x="304800" y="7999055"/>
            <a:ext cx="4006172" cy="967595"/>
            <a:chOff x="0" y="0"/>
            <a:chExt cx="7671757" cy="1852930"/>
          </a:xfrm>
        </p:grpSpPr>
        <p:sp>
          <p:nvSpPr>
            <p:cNvPr id="5" name="Freeform 5"/>
            <p:cNvSpPr/>
            <p:nvPr/>
          </p:nvSpPr>
          <p:spPr>
            <a:xfrm>
              <a:off x="0" y="0"/>
              <a:ext cx="7671757" cy="1854200"/>
            </a:xfrm>
            <a:custGeom>
              <a:avLst/>
              <a:gdLst/>
              <a:ahLst/>
              <a:cxnLst/>
              <a:rect l="l" t="t" r="r" b="b"/>
              <a:pathLst>
                <a:path w="7671757" h="1854200">
                  <a:moveTo>
                    <a:pt x="7571427" y="739140"/>
                  </a:moveTo>
                  <a:lnTo>
                    <a:pt x="6650677" y="49530"/>
                  </a:lnTo>
                  <a:cubicBezTo>
                    <a:pt x="6606227" y="16510"/>
                    <a:pt x="6557967" y="0"/>
                    <a:pt x="6508437" y="0"/>
                  </a:cubicBezTo>
                  <a:cubicBezTo>
                    <a:pt x="6403027" y="0"/>
                    <a:pt x="6325557" y="81280"/>
                    <a:pt x="6325557" y="194310"/>
                  </a:cubicBezTo>
                  <a:lnTo>
                    <a:pt x="6325557" y="605790"/>
                  </a:lnTo>
                  <a:lnTo>
                    <a:pt x="313690" y="605790"/>
                  </a:lnTo>
                  <a:cubicBezTo>
                    <a:pt x="139700" y="609600"/>
                    <a:pt x="0" y="751840"/>
                    <a:pt x="0" y="927100"/>
                  </a:cubicBezTo>
                  <a:cubicBezTo>
                    <a:pt x="0" y="1102360"/>
                    <a:pt x="139700" y="1244600"/>
                    <a:pt x="313690" y="1248410"/>
                  </a:cubicBezTo>
                  <a:lnTo>
                    <a:pt x="6325557" y="1248410"/>
                  </a:lnTo>
                  <a:lnTo>
                    <a:pt x="6325557" y="1659890"/>
                  </a:lnTo>
                  <a:cubicBezTo>
                    <a:pt x="6325557" y="1772920"/>
                    <a:pt x="6403027" y="1854200"/>
                    <a:pt x="6508437" y="1854200"/>
                  </a:cubicBezTo>
                  <a:cubicBezTo>
                    <a:pt x="6557967" y="1854200"/>
                    <a:pt x="6606227" y="1836420"/>
                    <a:pt x="6650677" y="1803400"/>
                  </a:cubicBezTo>
                  <a:lnTo>
                    <a:pt x="7571427" y="1115060"/>
                  </a:lnTo>
                  <a:cubicBezTo>
                    <a:pt x="7634927" y="1066800"/>
                    <a:pt x="7671757" y="998220"/>
                    <a:pt x="7671757" y="927100"/>
                  </a:cubicBezTo>
                  <a:cubicBezTo>
                    <a:pt x="7671757" y="854710"/>
                    <a:pt x="7634927" y="787400"/>
                    <a:pt x="7571427" y="739140"/>
                  </a:cubicBezTo>
                  <a:close/>
                </a:path>
              </a:pathLst>
            </a:custGeom>
            <a:solidFill>
              <a:srgbClr val="000000"/>
            </a:solidFill>
          </p:spPr>
        </p:sp>
      </p:grpSp>
      <p:sp>
        <p:nvSpPr>
          <p:cNvPr id="6" name="TextBox 6"/>
          <p:cNvSpPr txBox="1"/>
          <p:nvPr/>
        </p:nvSpPr>
        <p:spPr>
          <a:xfrm>
            <a:off x="152400" y="7749172"/>
            <a:ext cx="3484189" cy="499766"/>
          </a:xfrm>
          <a:prstGeom prst="rect">
            <a:avLst/>
          </a:prstGeom>
        </p:spPr>
        <p:txBody>
          <a:bodyPr lIns="0" tIns="0" rIns="0" bIns="0" rtlCol="0" anchor="t">
            <a:spAutoFit/>
          </a:bodyPr>
          <a:lstStyle/>
          <a:p>
            <a:pPr algn="ctr">
              <a:lnSpc>
                <a:spcPts val="3914"/>
              </a:lnSpc>
              <a:spcBef>
                <a:spcPct val="0"/>
              </a:spcBef>
            </a:pPr>
            <a:r>
              <a:rPr lang="en-US" sz="2795" dirty="0">
                <a:solidFill>
                  <a:srgbClr val="000000"/>
                </a:solidFill>
                <a:latin typeface="Bebas Neue"/>
              </a:rPr>
              <a:t>Here's where we are today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8C95"/>
        </a:solidFill>
        <a:effectLst/>
      </p:bgPr>
    </p:bg>
    <p:spTree>
      <p:nvGrpSpPr>
        <p:cNvPr id="1" name=""/>
        <p:cNvGrpSpPr/>
        <p:nvPr/>
      </p:nvGrpSpPr>
      <p:grpSpPr>
        <a:xfrm>
          <a:off x="0" y="0"/>
          <a:ext cx="0" cy="0"/>
          <a:chOff x="0" y="0"/>
          <a:chExt cx="0" cy="0"/>
        </a:xfrm>
      </p:grpSpPr>
      <p:sp>
        <p:nvSpPr>
          <p:cNvPr id="2" name="AutoShape 2"/>
          <p:cNvSpPr/>
          <p:nvPr/>
        </p:nvSpPr>
        <p:spPr>
          <a:xfrm>
            <a:off x="1" y="8009733"/>
            <a:ext cx="18288000" cy="2620167"/>
          </a:xfrm>
          <a:prstGeom prst="rect">
            <a:avLst/>
          </a:prstGeom>
          <a:solidFill>
            <a:srgbClr val="FBFFFF"/>
          </a:solidFill>
        </p:spPr>
      </p:sp>
      <p:grpSp>
        <p:nvGrpSpPr>
          <p:cNvPr id="3" name="Group 3"/>
          <p:cNvGrpSpPr/>
          <p:nvPr/>
        </p:nvGrpSpPr>
        <p:grpSpPr>
          <a:xfrm>
            <a:off x="1028700" y="2760776"/>
            <a:ext cx="6419712" cy="2841498"/>
            <a:chOff x="0" y="0"/>
            <a:chExt cx="8559616" cy="3788664"/>
          </a:xfrm>
        </p:grpSpPr>
        <p:sp>
          <p:nvSpPr>
            <p:cNvPr id="4" name="TextBox 4"/>
            <p:cNvSpPr txBox="1"/>
            <p:nvPr/>
          </p:nvSpPr>
          <p:spPr>
            <a:xfrm>
              <a:off x="0" y="3093339"/>
              <a:ext cx="8559616" cy="695325"/>
            </a:xfrm>
            <a:prstGeom prst="rect">
              <a:avLst/>
            </a:prstGeom>
          </p:spPr>
          <p:txBody>
            <a:bodyPr lIns="0" tIns="0" rIns="0" bIns="0" rtlCol="0" anchor="t">
              <a:spAutoFit/>
            </a:bodyPr>
            <a:lstStyle/>
            <a:p>
              <a:pPr>
                <a:lnSpc>
                  <a:spcPts val="4500"/>
                </a:lnSpc>
              </a:pPr>
              <a:endParaRPr/>
            </a:p>
          </p:txBody>
        </p:sp>
        <p:sp>
          <p:nvSpPr>
            <p:cNvPr id="5" name="TextBox 5"/>
            <p:cNvSpPr txBox="1"/>
            <p:nvPr/>
          </p:nvSpPr>
          <p:spPr>
            <a:xfrm>
              <a:off x="0" y="-57150"/>
              <a:ext cx="8555937" cy="2597150"/>
            </a:xfrm>
            <a:prstGeom prst="rect">
              <a:avLst/>
            </a:prstGeom>
          </p:spPr>
          <p:txBody>
            <a:bodyPr lIns="0" tIns="0" rIns="0" bIns="0" rtlCol="0" anchor="t">
              <a:spAutoFit/>
            </a:bodyPr>
            <a:lstStyle/>
            <a:p>
              <a:pPr>
                <a:lnSpc>
                  <a:spcPts val="7800"/>
                </a:lnSpc>
              </a:pPr>
              <a:r>
                <a:rPr lang="en-US" sz="6000" spc="60">
                  <a:solidFill>
                    <a:srgbClr val="FBFFFF"/>
                  </a:solidFill>
                  <a:latin typeface="Montserrat Semi-Bold"/>
                </a:rPr>
                <a:t>PHASE 1</a:t>
              </a:r>
            </a:p>
            <a:p>
              <a:pPr>
                <a:lnSpc>
                  <a:spcPts val="7800"/>
                </a:lnSpc>
              </a:pPr>
              <a:r>
                <a:rPr lang="en-US" sz="6000" spc="60">
                  <a:solidFill>
                    <a:srgbClr val="FBFFFF"/>
                  </a:solidFill>
                  <a:latin typeface="Montserrat Semi-Bold"/>
                </a:rPr>
                <a:t>PAUSE &amp; PIVOT</a:t>
              </a:r>
            </a:p>
          </p:txBody>
        </p:sp>
      </p:grpSp>
      <p:sp>
        <p:nvSpPr>
          <p:cNvPr id="6" name="TextBox 6"/>
          <p:cNvSpPr txBox="1"/>
          <p:nvPr/>
        </p:nvSpPr>
        <p:spPr>
          <a:xfrm>
            <a:off x="1062848" y="8772446"/>
            <a:ext cx="16162303" cy="1095172"/>
          </a:xfrm>
          <a:prstGeom prst="rect">
            <a:avLst/>
          </a:prstGeom>
        </p:spPr>
        <p:txBody>
          <a:bodyPr lIns="0" tIns="0" rIns="0" bIns="0" rtlCol="0" anchor="t">
            <a:spAutoFit/>
          </a:bodyPr>
          <a:lstStyle/>
          <a:p>
            <a:pPr algn="ctr">
              <a:lnSpc>
                <a:spcPts val="4420"/>
              </a:lnSpc>
            </a:pPr>
            <a:r>
              <a:rPr lang="en-US" sz="3400" spc="170" dirty="0">
                <a:solidFill>
                  <a:srgbClr val="BBD9D7"/>
                </a:solidFill>
                <a:latin typeface="Montserrat Semi-Bold Bold"/>
              </a:rPr>
              <a:t>“Limitations, restrictions, and distancing are the seedbed for </a:t>
            </a:r>
            <a:r>
              <a:rPr lang="en-US" sz="3400" b="1" i="1" u="sng" spc="170" dirty="0">
                <a:solidFill>
                  <a:srgbClr val="BBD9D7"/>
                </a:solidFill>
                <a:latin typeface="Montserrat Semi-Bold Bold"/>
              </a:rPr>
              <a:t>innovation, creativity, and community.</a:t>
            </a:r>
            <a:r>
              <a:rPr lang="en-US" sz="3400" spc="170" dirty="0">
                <a:solidFill>
                  <a:srgbClr val="BBD9D7"/>
                </a:solidFill>
                <a:latin typeface="Montserrat Semi-Bold Bold"/>
              </a:rPr>
              <a:t>”</a:t>
            </a:r>
          </a:p>
        </p:txBody>
      </p:sp>
      <p:pic>
        <p:nvPicPr>
          <p:cNvPr id="7" name="Picture 7"/>
          <p:cNvPicPr>
            <a:picLocks noChangeAspect="1"/>
          </p:cNvPicPr>
          <p:nvPr/>
        </p:nvPicPr>
        <p:blipFill>
          <a:blip r:embed="rId2"/>
          <a:srcRect l="8545" r="8545"/>
          <a:stretch>
            <a:fillRect/>
          </a:stretch>
        </p:blipFill>
        <p:spPr>
          <a:xfrm>
            <a:off x="8822019" y="444612"/>
            <a:ext cx="8678973" cy="698089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8C95"/>
        </a:solidFill>
        <a:effectLst/>
      </p:bgPr>
    </p:bg>
    <p:spTree>
      <p:nvGrpSpPr>
        <p:cNvPr id="1" name=""/>
        <p:cNvGrpSpPr/>
        <p:nvPr/>
      </p:nvGrpSpPr>
      <p:grpSpPr>
        <a:xfrm>
          <a:off x="0" y="0"/>
          <a:ext cx="0" cy="0"/>
          <a:chOff x="0" y="0"/>
          <a:chExt cx="0" cy="0"/>
        </a:xfrm>
      </p:grpSpPr>
      <p:sp>
        <p:nvSpPr>
          <p:cNvPr id="2" name="AutoShape 2"/>
          <p:cNvSpPr/>
          <p:nvPr/>
        </p:nvSpPr>
        <p:spPr>
          <a:xfrm>
            <a:off x="1028700" y="4729428"/>
            <a:ext cx="16230600" cy="34051"/>
          </a:xfrm>
          <a:prstGeom prst="rect">
            <a:avLst/>
          </a:prstGeom>
          <a:solidFill>
            <a:srgbClr val="FBFFFF"/>
          </a:solidFill>
        </p:spPr>
      </p:sp>
      <p:sp>
        <p:nvSpPr>
          <p:cNvPr id="3" name="AutoShape 3"/>
          <p:cNvSpPr/>
          <p:nvPr/>
        </p:nvSpPr>
        <p:spPr>
          <a:xfrm>
            <a:off x="-74172" y="-114090"/>
            <a:ext cx="18436343" cy="1270100"/>
          </a:xfrm>
          <a:prstGeom prst="rect">
            <a:avLst/>
          </a:prstGeom>
          <a:solidFill>
            <a:srgbClr val="FBFFFF">
              <a:alpha val="21960"/>
            </a:srgbClr>
          </a:solidFill>
        </p:spPr>
      </p:sp>
      <p:sp>
        <p:nvSpPr>
          <p:cNvPr id="4" name="AutoShape 4"/>
          <p:cNvSpPr/>
          <p:nvPr/>
        </p:nvSpPr>
        <p:spPr>
          <a:xfrm>
            <a:off x="5923325" y="0"/>
            <a:ext cx="6685056" cy="3418798"/>
          </a:xfrm>
          <a:prstGeom prst="rect">
            <a:avLst/>
          </a:prstGeom>
          <a:solidFill>
            <a:srgbClr val="FBFFFF"/>
          </a:solidFill>
        </p:spPr>
      </p:sp>
      <p:sp>
        <p:nvSpPr>
          <p:cNvPr id="5" name="TextBox 5"/>
          <p:cNvSpPr txBox="1"/>
          <p:nvPr/>
        </p:nvSpPr>
        <p:spPr>
          <a:xfrm>
            <a:off x="6038918" y="247732"/>
            <a:ext cx="6453869" cy="2952750"/>
          </a:xfrm>
          <a:prstGeom prst="rect">
            <a:avLst/>
          </a:prstGeom>
        </p:spPr>
        <p:txBody>
          <a:bodyPr lIns="0" tIns="0" rIns="0" bIns="0" rtlCol="0" anchor="t">
            <a:spAutoFit/>
          </a:bodyPr>
          <a:lstStyle/>
          <a:p>
            <a:pPr algn="ctr">
              <a:lnSpc>
                <a:spcPts val="7800"/>
              </a:lnSpc>
            </a:pPr>
            <a:r>
              <a:rPr lang="en-US" sz="6000" spc="60" dirty="0">
                <a:solidFill>
                  <a:srgbClr val="008C95"/>
                </a:solidFill>
                <a:latin typeface="Montserrat Semi-Bold"/>
              </a:rPr>
              <a:t>PHASE 2</a:t>
            </a:r>
          </a:p>
          <a:p>
            <a:pPr algn="ctr">
              <a:lnSpc>
                <a:spcPts val="7800"/>
              </a:lnSpc>
            </a:pPr>
            <a:r>
              <a:rPr lang="en-US" sz="6000" spc="60" dirty="0">
                <a:solidFill>
                  <a:srgbClr val="008C95"/>
                </a:solidFill>
                <a:latin typeface="Montserrat Semi-Bold"/>
              </a:rPr>
              <a:t>PREPARE </a:t>
            </a:r>
          </a:p>
          <a:p>
            <a:pPr algn="ctr">
              <a:lnSpc>
                <a:spcPts val="7800"/>
              </a:lnSpc>
            </a:pPr>
            <a:r>
              <a:rPr lang="en-US" sz="6000" spc="60" dirty="0">
                <a:solidFill>
                  <a:srgbClr val="008C95"/>
                </a:solidFill>
                <a:latin typeface="Montserrat Semi-Bold"/>
              </a:rPr>
              <a:t>&amp; PLAN</a:t>
            </a:r>
          </a:p>
        </p:txBody>
      </p:sp>
      <p:grpSp>
        <p:nvGrpSpPr>
          <p:cNvPr id="6" name="Group 6"/>
          <p:cNvGrpSpPr/>
          <p:nvPr/>
        </p:nvGrpSpPr>
        <p:grpSpPr>
          <a:xfrm>
            <a:off x="747849" y="4968430"/>
            <a:ext cx="5291069" cy="4851845"/>
            <a:chOff x="0" y="0"/>
            <a:chExt cx="7054759" cy="6469127"/>
          </a:xfrm>
        </p:grpSpPr>
        <p:sp>
          <p:nvSpPr>
            <p:cNvPr id="7" name="TextBox 7"/>
            <p:cNvSpPr txBox="1"/>
            <p:nvPr/>
          </p:nvSpPr>
          <p:spPr>
            <a:xfrm>
              <a:off x="29123" y="1902207"/>
              <a:ext cx="6996514" cy="4566920"/>
            </a:xfrm>
            <a:prstGeom prst="rect">
              <a:avLst/>
            </a:prstGeom>
          </p:spPr>
          <p:txBody>
            <a:bodyPr lIns="0" tIns="0" rIns="0" bIns="0" rtlCol="0" anchor="t">
              <a:spAutoFit/>
            </a:bodyPr>
            <a:lstStyle/>
            <a:p>
              <a:pPr>
                <a:lnSpc>
                  <a:spcPts val="3900"/>
                </a:lnSpc>
              </a:pPr>
              <a:r>
                <a:rPr lang="en-US" sz="2600" spc="26">
                  <a:solidFill>
                    <a:srgbClr val="FBFFFF"/>
                  </a:solidFill>
                  <a:latin typeface="Montserrat"/>
                </a:rPr>
                <a:t>Communication</a:t>
              </a:r>
            </a:p>
            <a:p>
              <a:pPr>
                <a:lnSpc>
                  <a:spcPts val="3900"/>
                </a:lnSpc>
              </a:pPr>
              <a:r>
                <a:rPr lang="en-US" sz="2600" spc="26">
                  <a:solidFill>
                    <a:srgbClr val="FBFFFF"/>
                  </a:solidFill>
                  <a:latin typeface="Montserrat"/>
                </a:rPr>
                <a:t>Corporate worship</a:t>
              </a:r>
            </a:p>
            <a:p>
              <a:pPr>
                <a:lnSpc>
                  <a:spcPts val="3900"/>
                </a:lnSpc>
              </a:pPr>
              <a:r>
                <a:rPr lang="en-US" sz="2600" spc="26">
                  <a:solidFill>
                    <a:srgbClr val="FBFFFF"/>
                  </a:solidFill>
                  <a:latin typeface="Montserrat"/>
                </a:rPr>
                <a:t>Giving </a:t>
              </a:r>
            </a:p>
            <a:p>
              <a:pPr>
                <a:lnSpc>
                  <a:spcPts val="3900"/>
                </a:lnSpc>
              </a:pPr>
              <a:r>
                <a:rPr lang="en-US" sz="2600" spc="26">
                  <a:solidFill>
                    <a:srgbClr val="FBFFFF"/>
                  </a:solidFill>
                  <a:latin typeface="Montserrat"/>
                </a:rPr>
                <a:t>Pastoral Care</a:t>
              </a:r>
            </a:p>
            <a:p>
              <a:pPr>
                <a:lnSpc>
                  <a:spcPts val="3900"/>
                </a:lnSpc>
              </a:pPr>
              <a:r>
                <a:rPr lang="en-US" sz="2600" spc="26">
                  <a:solidFill>
                    <a:srgbClr val="FBFFFF"/>
                  </a:solidFill>
                  <a:latin typeface="Montserrat"/>
                </a:rPr>
                <a:t>Small Group</a:t>
              </a:r>
            </a:p>
            <a:p>
              <a:pPr>
                <a:lnSpc>
                  <a:spcPts val="3900"/>
                </a:lnSpc>
              </a:pPr>
              <a:r>
                <a:rPr lang="en-US" sz="2600" spc="26">
                  <a:solidFill>
                    <a:srgbClr val="FBFFFF"/>
                  </a:solidFill>
                  <a:latin typeface="Montserrat"/>
                </a:rPr>
                <a:t>Next Generation </a:t>
              </a:r>
            </a:p>
            <a:p>
              <a:pPr>
                <a:lnSpc>
                  <a:spcPts val="3900"/>
                </a:lnSpc>
              </a:pPr>
              <a:r>
                <a:rPr lang="en-US" sz="2600" spc="26">
                  <a:solidFill>
                    <a:srgbClr val="FBFFFF"/>
                  </a:solidFill>
                  <a:latin typeface="Montserrat"/>
                </a:rPr>
                <a:t>Mission/evangelism strategy</a:t>
              </a:r>
            </a:p>
          </p:txBody>
        </p:sp>
        <p:sp>
          <p:nvSpPr>
            <p:cNvPr id="8" name="TextBox 8"/>
            <p:cNvSpPr txBox="1"/>
            <p:nvPr/>
          </p:nvSpPr>
          <p:spPr>
            <a:xfrm>
              <a:off x="0" y="-38100"/>
              <a:ext cx="7054759" cy="1453727"/>
            </a:xfrm>
            <a:prstGeom prst="rect">
              <a:avLst/>
            </a:prstGeom>
          </p:spPr>
          <p:txBody>
            <a:bodyPr lIns="0" tIns="0" rIns="0" bIns="0" rtlCol="0" anchor="t">
              <a:spAutoFit/>
            </a:bodyPr>
            <a:lstStyle/>
            <a:p>
              <a:pPr algn="ctr">
                <a:lnSpc>
                  <a:spcPts val="4420"/>
                </a:lnSpc>
              </a:pPr>
              <a:r>
                <a:rPr lang="en-US" sz="3400" spc="102">
                  <a:solidFill>
                    <a:srgbClr val="FBFFFF"/>
                  </a:solidFill>
                  <a:latin typeface="Montserrat Bold Italics"/>
                </a:rPr>
                <a:t>What needs to change?</a:t>
              </a:r>
            </a:p>
          </p:txBody>
        </p:sp>
      </p:grpSp>
      <p:grpSp>
        <p:nvGrpSpPr>
          <p:cNvPr id="9" name="Group 9"/>
          <p:cNvGrpSpPr/>
          <p:nvPr/>
        </p:nvGrpSpPr>
        <p:grpSpPr>
          <a:xfrm>
            <a:off x="6488395" y="4968430"/>
            <a:ext cx="5311210" cy="1880045"/>
            <a:chOff x="0" y="0"/>
            <a:chExt cx="7081614" cy="2506727"/>
          </a:xfrm>
        </p:grpSpPr>
        <p:sp>
          <p:nvSpPr>
            <p:cNvPr id="10" name="TextBox 10"/>
            <p:cNvSpPr txBox="1"/>
            <p:nvPr/>
          </p:nvSpPr>
          <p:spPr>
            <a:xfrm>
              <a:off x="29233" y="1902207"/>
              <a:ext cx="7023147" cy="604520"/>
            </a:xfrm>
            <a:prstGeom prst="rect">
              <a:avLst/>
            </a:prstGeom>
          </p:spPr>
          <p:txBody>
            <a:bodyPr lIns="0" tIns="0" rIns="0" bIns="0" rtlCol="0" anchor="t">
              <a:spAutoFit/>
            </a:bodyPr>
            <a:lstStyle/>
            <a:p>
              <a:pPr algn="ctr">
                <a:lnSpc>
                  <a:spcPts val="3900"/>
                </a:lnSpc>
              </a:pPr>
              <a:endParaRPr/>
            </a:p>
          </p:txBody>
        </p:sp>
        <p:sp>
          <p:nvSpPr>
            <p:cNvPr id="11" name="TextBox 11"/>
            <p:cNvSpPr txBox="1"/>
            <p:nvPr/>
          </p:nvSpPr>
          <p:spPr>
            <a:xfrm>
              <a:off x="0" y="-38100"/>
              <a:ext cx="7081614" cy="1453727"/>
            </a:xfrm>
            <a:prstGeom prst="rect">
              <a:avLst/>
            </a:prstGeom>
          </p:spPr>
          <p:txBody>
            <a:bodyPr lIns="0" tIns="0" rIns="0" bIns="0" rtlCol="0" anchor="t">
              <a:spAutoFit/>
            </a:bodyPr>
            <a:lstStyle/>
            <a:p>
              <a:pPr algn="ctr">
                <a:lnSpc>
                  <a:spcPts val="4420"/>
                </a:lnSpc>
              </a:pPr>
              <a:r>
                <a:rPr lang="en-US" sz="3400" spc="102">
                  <a:solidFill>
                    <a:srgbClr val="FBFFFF"/>
                  </a:solidFill>
                  <a:latin typeface="Montserrat Bold Italics"/>
                </a:rPr>
                <a:t>How does it need to change?</a:t>
              </a:r>
            </a:p>
          </p:txBody>
        </p:sp>
      </p:grpSp>
      <p:grpSp>
        <p:nvGrpSpPr>
          <p:cNvPr id="12" name="Group 12"/>
          <p:cNvGrpSpPr/>
          <p:nvPr/>
        </p:nvGrpSpPr>
        <p:grpSpPr>
          <a:xfrm>
            <a:off x="12653024" y="4968430"/>
            <a:ext cx="4606276" cy="1880045"/>
            <a:chOff x="0" y="0"/>
            <a:chExt cx="6141702" cy="2506727"/>
          </a:xfrm>
        </p:grpSpPr>
        <p:sp>
          <p:nvSpPr>
            <p:cNvPr id="13" name="TextBox 13"/>
            <p:cNvSpPr txBox="1"/>
            <p:nvPr/>
          </p:nvSpPr>
          <p:spPr>
            <a:xfrm>
              <a:off x="25353" y="1902207"/>
              <a:ext cx="6090995" cy="604520"/>
            </a:xfrm>
            <a:prstGeom prst="rect">
              <a:avLst/>
            </a:prstGeom>
          </p:spPr>
          <p:txBody>
            <a:bodyPr lIns="0" tIns="0" rIns="0" bIns="0" rtlCol="0" anchor="t">
              <a:spAutoFit/>
            </a:bodyPr>
            <a:lstStyle/>
            <a:p>
              <a:pPr algn="ctr">
                <a:lnSpc>
                  <a:spcPts val="3900"/>
                </a:lnSpc>
              </a:pPr>
              <a:endParaRPr/>
            </a:p>
          </p:txBody>
        </p:sp>
        <p:sp>
          <p:nvSpPr>
            <p:cNvPr id="14" name="TextBox 14"/>
            <p:cNvSpPr txBox="1"/>
            <p:nvPr/>
          </p:nvSpPr>
          <p:spPr>
            <a:xfrm>
              <a:off x="0" y="-38100"/>
              <a:ext cx="6141702" cy="1453727"/>
            </a:xfrm>
            <a:prstGeom prst="rect">
              <a:avLst/>
            </a:prstGeom>
          </p:spPr>
          <p:txBody>
            <a:bodyPr lIns="0" tIns="0" rIns="0" bIns="0" rtlCol="0" anchor="t">
              <a:spAutoFit/>
            </a:bodyPr>
            <a:lstStyle/>
            <a:p>
              <a:pPr algn="ctr">
                <a:lnSpc>
                  <a:spcPts val="4420"/>
                </a:lnSpc>
              </a:pPr>
              <a:r>
                <a:rPr lang="en-US" sz="3400" spc="102">
                  <a:solidFill>
                    <a:srgbClr val="FBFFFF"/>
                  </a:solidFill>
                  <a:latin typeface="Montserrat Bold Italics"/>
                </a:rPr>
                <a:t>Who needs to lead the change?</a:t>
              </a:r>
            </a:p>
          </p:txBody>
        </p:sp>
      </p:grpSp>
      <p:sp>
        <p:nvSpPr>
          <p:cNvPr id="15" name="TextBox 15"/>
          <p:cNvSpPr txBox="1"/>
          <p:nvPr/>
        </p:nvSpPr>
        <p:spPr>
          <a:xfrm>
            <a:off x="6569683" y="3370314"/>
            <a:ext cx="5392341" cy="539115"/>
          </a:xfrm>
          <a:prstGeom prst="rect">
            <a:avLst/>
          </a:prstGeom>
        </p:spPr>
        <p:txBody>
          <a:bodyPr lIns="0" tIns="0" rIns="0" bIns="0" rtlCol="0" anchor="t">
            <a:spAutoFit/>
          </a:bodyPr>
          <a:lstStyle/>
          <a:p>
            <a:pPr algn="ctr">
              <a:lnSpc>
                <a:spcPts val="4409"/>
              </a:lnSpc>
              <a:spcBef>
                <a:spcPct val="0"/>
              </a:spcBef>
            </a:pPr>
            <a:r>
              <a:rPr lang="en-US" sz="3150">
                <a:solidFill>
                  <a:srgbClr val="FBFFFF"/>
                </a:solidFill>
                <a:latin typeface="Montserrat Italics"/>
              </a:rPr>
              <a:t>In light of what is coming...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85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405181"/>
            <a:ext cx="7838831" cy="5476637"/>
            <a:chOff x="0" y="0"/>
            <a:chExt cx="10451775" cy="7302183"/>
          </a:xfrm>
        </p:grpSpPr>
        <p:sp>
          <p:nvSpPr>
            <p:cNvPr id="3" name="TextBox 3"/>
            <p:cNvSpPr txBox="1"/>
            <p:nvPr/>
          </p:nvSpPr>
          <p:spPr>
            <a:xfrm>
              <a:off x="0" y="-38100"/>
              <a:ext cx="10451775" cy="717127"/>
            </a:xfrm>
            <a:prstGeom prst="rect">
              <a:avLst/>
            </a:prstGeom>
          </p:spPr>
          <p:txBody>
            <a:bodyPr lIns="0" tIns="0" rIns="0" bIns="0" rtlCol="0" anchor="t">
              <a:spAutoFit/>
            </a:bodyPr>
            <a:lstStyle/>
            <a:p>
              <a:pPr>
                <a:lnSpc>
                  <a:spcPts val="4420"/>
                </a:lnSpc>
              </a:pPr>
              <a:r>
                <a:rPr lang="en-US" sz="3400" spc="102">
                  <a:solidFill>
                    <a:srgbClr val="FBFFFF"/>
                  </a:solidFill>
                  <a:latin typeface="Montserrat Bold Italics"/>
                </a:rPr>
                <a:t>Corporate Worship</a:t>
              </a:r>
            </a:p>
          </p:txBody>
        </p:sp>
        <p:sp>
          <p:nvSpPr>
            <p:cNvPr id="4" name="TextBox 4"/>
            <p:cNvSpPr txBox="1"/>
            <p:nvPr/>
          </p:nvSpPr>
          <p:spPr>
            <a:xfrm>
              <a:off x="0" y="1081688"/>
              <a:ext cx="10451775" cy="695325"/>
            </a:xfrm>
            <a:prstGeom prst="rect">
              <a:avLst/>
            </a:prstGeom>
          </p:spPr>
          <p:txBody>
            <a:bodyPr lIns="0" tIns="0" rIns="0" bIns="0" rtlCol="0" anchor="t">
              <a:spAutoFit/>
            </a:bodyPr>
            <a:lstStyle/>
            <a:p>
              <a:pPr>
                <a:lnSpc>
                  <a:spcPts val="4500"/>
                </a:lnSpc>
              </a:pPr>
              <a:endParaRPr/>
            </a:p>
          </p:txBody>
        </p:sp>
        <p:sp>
          <p:nvSpPr>
            <p:cNvPr id="5" name="TextBox 5"/>
            <p:cNvSpPr txBox="1"/>
            <p:nvPr/>
          </p:nvSpPr>
          <p:spPr>
            <a:xfrm>
              <a:off x="0" y="2749838"/>
              <a:ext cx="10451775" cy="717127"/>
            </a:xfrm>
            <a:prstGeom prst="rect">
              <a:avLst/>
            </a:prstGeom>
          </p:spPr>
          <p:txBody>
            <a:bodyPr lIns="0" tIns="0" rIns="0" bIns="0" rtlCol="0" anchor="t">
              <a:spAutoFit/>
            </a:bodyPr>
            <a:lstStyle/>
            <a:p>
              <a:pPr>
                <a:lnSpc>
                  <a:spcPts val="4420"/>
                </a:lnSpc>
              </a:pPr>
              <a:r>
                <a:rPr lang="en-US" sz="3400" spc="102">
                  <a:solidFill>
                    <a:srgbClr val="FBFFFF"/>
                  </a:solidFill>
                  <a:latin typeface="Montserrat Bold Italics"/>
                </a:rPr>
                <a:t>Giving</a:t>
              </a:r>
            </a:p>
          </p:txBody>
        </p:sp>
        <p:sp>
          <p:nvSpPr>
            <p:cNvPr id="6" name="TextBox 6"/>
            <p:cNvSpPr txBox="1"/>
            <p:nvPr/>
          </p:nvSpPr>
          <p:spPr>
            <a:xfrm>
              <a:off x="0" y="3869627"/>
              <a:ext cx="10451775" cy="695325"/>
            </a:xfrm>
            <a:prstGeom prst="rect">
              <a:avLst/>
            </a:prstGeom>
          </p:spPr>
          <p:txBody>
            <a:bodyPr lIns="0" tIns="0" rIns="0" bIns="0" rtlCol="0" anchor="t">
              <a:spAutoFit/>
            </a:bodyPr>
            <a:lstStyle/>
            <a:p>
              <a:pPr>
                <a:lnSpc>
                  <a:spcPts val="4500"/>
                </a:lnSpc>
              </a:pPr>
              <a:endParaRPr/>
            </a:p>
          </p:txBody>
        </p:sp>
        <p:sp>
          <p:nvSpPr>
            <p:cNvPr id="7" name="TextBox 7"/>
            <p:cNvSpPr txBox="1"/>
            <p:nvPr/>
          </p:nvSpPr>
          <p:spPr>
            <a:xfrm>
              <a:off x="0" y="5487070"/>
              <a:ext cx="10451775" cy="717127"/>
            </a:xfrm>
            <a:prstGeom prst="rect">
              <a:avLst/>
            </a:prstGeom>
          </p:spPr>
          <p:txBody>
            <a:bodyPr lIns="0" tIns="0" rIns="0" bIns="0" rtlCol="0" anchor="t">
              <a:spAutoFit/>
            </a:bodyPr>
            <a:lstStyle/>
            <a:p>
              <a:pPr>
                <a:lnSpc>
                  <a:spcPts val="4420"/>
                </a:lnSpc>
              </a:pPr>
              <a:r>
                <a:rPr lang="en-US" sz="3400" spc="102">
                  <a:solidFill>
                    <a:srgbClr val="FBFFFF"/>
                  </a:solidFill>
                  <a:latin typeface="Montserrat Bold Italics"/>
                </a:rPr>
                <a:t>Pastoral Care</a:t>
              </a:r>
            </a:p>
          </p:txBody>
        </p:sp>
        <p:sp>
          <p:nvSpPr>
            <p:cNvPr id="8" name="TextBox 8"/>
            <p:cNvSpPr txBox="1"/>
            <p:nvPr/>
          </p:nvSpPr>
          <p:spPr>
            <a:xfrm>
              <a:off x="0" y="6606858"/>
              <a:ext cx="10451775" cy="695325"/>
            </a:xfrm>
            <a:prstGeom prst="rect">
              <a:avLst/>
            </a:prstGeom>
          </p:spPr>
          <p:txBody>
            <a:bodyPr lIns="0" tIns="0" rIns="0" bIns="0" rtlCol="0" anchor="t">
              <a:spAutoFit/>
            </a:bodyPr>
            <a:lstStyle/>
            <a:p>
              <a:pPr>
                <a:lnSpc>
                  <a:spcPts val="4500"/>
                </a:lnSpc>
              </a:pPr>
              <a:endParaRPr/>
            </a:p>
          </p:txBody>
        </p:sp>
      </p:grpSp>
      <p:sp>
        <p:nvSpPr>
          <p:cNvPr id="9" name="AutoShape 9"/>
          <p:cNvSpPr/>
          <p:nvPr/>
        </p:nvSpPr>
        <p:spPr>
          <a:xfrm>
            <a:off x="9965763" y="1"/>
            <a:ext cx="8548529" cy="10287000"/>
          </a:xfrm>
          <a:prstGeom prst="rect">
            <a:avLst/>
          </a:prstGeom>
          <a:solidFill>
            <a:srgbClr val="FBFFFF"/>
          </a:solidFill>
        </p:spPr>
      </p:sp>
      <p:sp>
        <p:nvSpPr>
          <p:cNvPr id="10" name="TextBox 10"/>
          <p:cNvSpPr txBox="1"/>
          <p:nvPr/>
        </p:nvSpPr>
        <p:spPr>
          <a:xfrm>
            <a:off x="11926268" y="4375426"/>
            <a:ext cx="5477965" cy="1962150"/>
          </a:xfrm>
          <a:prstGeom prst="rect">
            <a:avLst/>
          </a:prstGeom>
        </p:spPr>
        <p:txBody>
          <a:bodyPr lIns="0" tIns="0" rIns="0" bIns="0" rtlCol="0" anchor="t">
            <a:spAutoFit/>
          </a:bodyPr>
          <a:lstStyle/>
          <a:p>
            <a:pPr algn="ctr">
              <a:lnSpc>
                <a:spcPts val="7800"/>
              </a:lnSpc>
            </a:pPr>
            <a:r>
              <a:rPr lang="en-US" sz="6000" spc="60">
                <a:solidFill>
                  <a:srgbClr val="002855"/>
                </a:solidFill>
                <a:latin typeface="Montserrat Semi-Bold"/>
              </a:rPr>
              <a:t>BEST PRACTICES</a:t>
            </a:r>
          </a:p>
        </p:txBody>
      </p:sp>
      <p:pic>
        <p:nvPicPr>
          <p:cNvPr id="11" name="Picture 11"/>
          <p:cNvPicPr>
            <a:picLocks noChangeAspect="1"/>
          </p:cNvPicPr>
          <p:nvPr/>
        </p:nvPicPr>
        <p:blipFill>
          <a:blip r:embed="rId3"/>
          <a:srcRect/>
          <a:stretch>
            <a:fillRect/>
          </a:stretch>
        </p:blipFill>
        <p:spPr>
          <a:xfrm>
            <a:off x="15255700" y="8348432"/>
            <a:ext cx="2727005" cy="155439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4699</TotalTime>
  <Words>1475</Words>
  <Application>Microsoft Macintosh PowerPoint</Application>
  <PresentationFormat>Custom</PresentationFormat>
  <Paragraphs>269</Paragraphs>
  <Slides>24</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Montserrat Semi-Bold Bold</vt:lpstr>
      <vt:lpstr>Arial</vt:lpstr>
      <vt:lpstr>Montserrat Bold</vt:lpstr>
      <vt:lpstr>Montserrat Bold Italics</vt:lpstr>
      <vt:lpstr>Montserrat Semi-Bold</vt:lpstr>
      <vt:lpstr>Book Antiqua</vt:lpstr>
      <vt:lpstr>Montserrat</vt:lpstr>
      <vt:lpstr>Bebas Neue</vt:lpstr>
      <vt:lpstr>Montserrat Italics</vt:lpstr>
      <vt:lpstr>Playlist Script</vt:lpstr>
      <vt:lpstr>Calibri</vt:lpstr>
      <vt:lpstr>Glacial Indifference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in Times of Crisis</dc:title>
  <cp:lastModifiedBy>Joshua Laxton</cp:lastModifiedBy>
  <cp:revision>31</cp:revision>
  <dcterms:created xsi:type="dcterms:W3CDTF">2006-08-16T00:00:00Z</dcterms:created>
  <dcterms:modified xsi:type="dcterms:W3CDTF">2020-03-23T20:54:52Z</dcterms:modified>
  <dc:identifier>DAD3AH7fuwk</dc:identifier>
</cp:coreProperties>
</file>