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81" r:id="rId3"/>
    <p:sldId id="282" r:id="rId4"/>
    <p:sldId id="262" r:id="rId5"/>
    <p:sldId id="263" r:id="rId6"/>
    <p:sldId id="264" r:id="rId7"/>
    <p:sldId id="265" r:id="rId8"/>
    <p:sldId id="261" r:id="rId9"/>
    <p:sldId id="266" r:id="rId10"/>
    <p:sldId id="258" r:id="rId11"/>
    <p:sldId id="267" r:id="rId12"/>
    <p:sldId id="259" r:id="rId13"/>
    <p:sldId id="268" r:id="rId14"/>
    <p:sldId id="260" r:id="rId15"/>
    <p:sldId id="269" r:id="rId16"/>
    <p:sldId id="271" r:id="rId17"/>
    <p:sldId id="274" r:id="rId18"/>
    <p:sldId id="270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A0CFB27-D86A-8546-980D-DD91B4600FA4}">
          <p14:sldIdLst>
            <p14:sldId id="257"/>
            <p14:sldId id="281"/>
            <p14:sldId id="282"/>
            <p14:sldId id="262"/>
            <p14:sldId id="263"/>
            <p14:sldId id="264"/>
            <p14:sldId id="265"/>
          </p14:sldIdLst>
        </p14:section>
        <p14:section name="Four Stages" id="{DB01EC13-80ED-E345-B72B-7A2D69945B45}">
          <p14:sldIdLst>
            <p14:sldId id="261"/>
            <p14:sldId id="266"/>
            <p14:sldId id="258"/>
            <p14:sldId id="267"/>
            <p14:sldId id="259"/>
            <p14:sldId id="268"/>
            <p14:sldId id="260"/>
            <p14:sldId id="269"/>
            <p14:sldId id="271"/>
          </p14:sldIdLst>
        </p14:section>
        <p14:section name="Conclusion" id="{41CA6244-EF56-8047-A115-35620BD3A36F}">
          <p14:sldIdLst>
            <p14:sldId id="274"/>
            <p14:sldId id="270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767"/>
  </p:normalViewPr>
  <p:slideViewPr>
    <p:cSldViewPr snapToGrid="0" snapToObjects="1" showGuides="1">
      <p:cViewPr varScale="1">
        <p:scale>
          <a:sx n="101" d="100"/>
          <a:sy n="101" d="100"/>
        </p:scale>
        <p:origin x="760" y="19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086BC-E43A-5B4F-8236-6C5AC9366199}" type="datetimeFigureOut">
              <a:rPr lang="en-US" smtClean="0"/>
              <a:t>6/17/20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C106D-F780-EC48-B226-7A033D8B4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3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C106D-F780-EC48-B226-7A033D8B4E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2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0C5B-16DD-BA42-8BA0-A1802B975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0D64A-8764-2043-A7C3-B5AD66916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D8CA4-B759-F64C-8542-D2046ADF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D7DE-AF39-E545-B940-BA0FAC8635F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0B3D6-F22F-4C45-9EF4-8677BBF2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43E8A-D31E-D446-990E-35EDD87B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A4D5-80A1-B540-B909-0A5CF62F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3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A644A-5C57-BF40-8DD2-2AB11538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BAF92-D919-6C41-8BF4-F696ABEBF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196C3-4718-324A-9027-78C4528B1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D7DE-AF39-E545-B940-BA0FAC8635F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5929D-3F40-5D42-8049-442F1C75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B3353-F6C6-844C-A6A0-9E7BDEC2C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A4D5-80A1-B540-B909-0A5CF62F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8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589EB9-969E-4B45-A5F2-D1A6E516A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0DFE0-D5C9-3E4C-92B6-708EF852F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3CD1B-3223-0D4F-B591-AF00BBB9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D7DE-AF39-E545-B940-BA0FAC8635F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54764-2779-6F4A-8294-30DBA0CFD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06807-2F63-DB45-84D5-751A7CEC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A4D5-80A1-B540-B909-0A5CF62F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5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9280C-73E3-184B-83CF-5D0811DF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BC225-9F84-594F-B70E-D0B0024D6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97B8E-1AD1-C943-90D4-F2B291EF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D7DE-AF39-E545-B940-BA0FAC8635F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A0DD9-1D3A-0C40-A410-645AFE228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2DAC3-3AB7-DD4A-9B68-8676246C8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A4D5-80A1-B540-B909-0A5CF62F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DA17-4AFA-8144-A768-F391E711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B1CC9-4B6B-F741-9181-4625D19B7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5F468-C60F-9C42-8897-B6FA5CEE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D7DE-AF39-E545-B940-BA0FAC8635F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5BD42-36C8-4E41-B8FF-09966E47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96451-7A40-194F-A7B4-507E23BE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A4D5-80A1-B540-B909-0A5CF62F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9D61-25FC-1745-A8FD-C24C5FCF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0DDC0-8F4E-6E47-A9B9-D50F37EFC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F266F-6DC5-664C-A028-0C3C3DFBA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551FE-8F11-3047-BB05-FA8A3B30A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D7DE-AF39-E545-B940-BA0FAC8635F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243E6-0FBB-0349-86FC-4B6172B1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544B1-4049-8545-BD71-86F406C9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A4D5-80A1-B540-B909-0A5CF62F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8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9F91-962A-B444-AAF6-BB255E67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82F27-C685-CA49-A1C9-BAA97EC0C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55340-5B6E-7C4B-9B62-BDFE56DFF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5C792-96B5-044A-8E39-807599C45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34F39-1BCD-2F4A-91E2-B7F906E78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041AD3-DFEF-8C40-891B-4ECFCC4BA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D7DE-AF39-E545-B940-BA0FAC8635F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8BDF8-7C39-574E-8A33-F42822C8D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CA0CA-6A25-3C44-BD1F-4BA3C100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A4D5-80A1-B540-B909-0A5CF62F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1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D93B6-DBCE-7047-92A4-B2085FB6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75752-C69F-DE4E-AE95-8473C4CE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D7DE-AF39-E545-B940-BA0FAC8635F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BA1ED-6F6A-4A42-A33C-284AA3AE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BB460B-03C3-254C-B8A7-E8BA28C6F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A4D5-80A1-B540-B909-0A5CF62F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1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89C40-6753-3B49-8B75-7DA8D1A7A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D7DE-AF39-E545-B940-BA0FAC8635F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D5540-D6E1-3F42-BEEF-73E2A049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89EBA-D263-A843-9BD9-004C9FB6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A4D5-80A1-B540-B909-0A5CF62F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6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550EB-E5EB-D647-8452-E338E21F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2A8EF-1892-DB44-A7F9-DAE367051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D51BB-576C-DA4B-B7FC-6267DBA2C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F60F5-8FD8-E842-9071-3FB22EAA6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D7DE-AF39-E545-B940-BA0FAC8635F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4519C-D606-704C-996D-D26A7041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25C32-A22B-3E47-B2AC-7084CBB3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A4D5-80A1-B540-B909-0A5CF62F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2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531-A1C1-6142-B85F-ABE2EF90F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819730-88DB-AD4A-9D94-E330F14D1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6B1FA-0B2D-7342-8658-0F1D668F6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D4C29-C4B0-704E-8FFC-0CD63717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D7DE-AF39-E545-B940-BA0FAC8635F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D7DA6-8D7F-3D4A-8B87-63742644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FA5DD-9773-3D45-8A18-0C680036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A4D5-80A1-B540-B909-0A5CF62F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0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B6802B-FD8E-1047-A920-92C6F0FD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75C05-97DF-5D49-BF5E-F6A324606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9A217-6977-9347-839C-8F863CB5D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BD7DE-AF39-E545-B940-BA0FAC8635F3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CE2BD-7FEE-5C43-B750-0ED1D0A50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D7E0B-48B5-BC48-B7B9-8BB082B03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DA4D5-80A1-B540-B909-0A5CF62F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1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A7F8FB-D41B-3E4B-82AB-84C7D3360F70}"/>
              </a:ext>
            </a:extLst>
          </p:cNvPr>
          <p:cNvSpPr txBox="1"/>
          <p:nvPr/>
        </p:nvSpPr>
        <p:spPr>
          <a:xfrm>
            <a:off x="0" y="185934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LEADING THE CHURCH IN </a:t>
            </a:r>
          </a:p>
          <a:p>
            <a:pPr algn="ctr"/>
            <a:r>
              <a:rPr lang="en-US" sz="5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THE </a:t>
            </a:r>
            <a:r>
              <a:rPr lang="en-US" sz="5400" b="1" spc="600" dirty="0">
                <a:solidFill>
                  <a:srgbClr val="C00000"/>
                </a:solidFill>
                <a:latin typeface="Avenir Next" panose="020B0503020202020204" pitchFamily="34" charset="0"/>
              </a:rPr>
              <a:t>POST</a:t>
            </a:r>
            <a:r>
              <a:rPr lang="en-US" sz="5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sz="5400" b="1" spc="600" dirty="0">
                <a:solidFill>
                  <a:srgbClr val="C00000"/>
                </a:solidFill>
                <a:latin typeface="Avenir Next" panose="020B0503020202020204" pitchFamily="34" charset="0"/>
              </a:rPr>
              <a:t>COVID-19</a:t>
            </a:r>
            <a:r>
              <a:rPr lang="en-US" sz="5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ERA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F0771936-37F5-544C-B0C5-14B85170CC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516" y="5601511"/>
            <a:ext cx="1004577" cy="573138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70400E06-8324-FA4D-846A-6FA4DD933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909" y="5756362"/>
            <a:ext cx="1002902" cy="2634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1AAC1E-F3FA-A24A-A617-4C8EC8784F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445" y="4714174"/>
            <a:ext cx="1769110" cy="70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E554595-720E-5541-BB75-495BD60B2B04}"/>
              </a:ext>
            </a:extLst>
          </p:cNvPr>
          <p:cNvSpPr/>
          <p:nvPr/>
        </p:nvSpPr>
        <p:spPr>
          <a:xfrm>
            <a:off x="502920" y="470375"/>
            <a:ext cx="2225040" cy="48974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ED9141-02DC-304A-83F5-25559B082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4440"/>
            <a:ext cx="12192000" cy="32300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278048-5AB0-A947-94EC-D4EE85F6FFFF}"/>
              </a:ext>
            </a:extLst>
          </p:cNvPr>
          <p:cNvCxnSpPr>
            <a:cxnSpLocks/>
          </p:cNvCxnSpPr>
          <p:nvPr/>
        </p:nvCxnSpPr>
        <p:spPr>
          <a:xfrm>
            <a:off x="3206338" y="4269638"/>
            <a:ext cx="0" cy="12277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2413D7-FB00-BB44-AF8A-A2B98C7C508E}"/>
              </a:ext>
            </a:extLst>
          </p:cNvPr>
          <p:cNvCxnSpPr>
            <a:cxnSpLocks/>
          </p:cNvCxnSpPr>
          <p:nvPr/>
        </p:nvCxnSpPr>
        <p:spPr>
          <a:xfrm>
            <a:off x="8337532" y="3718560"/>
            <a:ext cx="0" cy="177887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1A7F8FB-D41B-3E4B-82AB-84C7D3360F70}"/>
              </a:ext>
            </a:extLst>
          </p:cNvPr>
          <p:cNvSpPr txBox="1"/>
          <p:nvPr/>
        </p:nvSpPr>
        <p:spPr>
          <a:xfrm>
            <a:off x="502920" y="470375"/>
            <a:ext cx="11689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STAGE 2:</a:t>
            </a:r>
            <a:r>
              <a:rPr 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NEAR-TERM (JUNE – AUGUST)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DA7DA8-6310-CE41-8954-BE7ACB36F4F3}"/>
              </a:ext>
            </a:extLst>
          </p:cNvPr>
          <p:cNvSpPr txBox="1"/>
          <p:nvPr/>
        </p:nvSpPr>
        <p:spPr>
          <a:xfrm>
            <a:off x="4038600" y="3438641"/>
            <a:ext cx="4053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Small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Groups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3E0173-7B01-9747-907A-521567B4E28E}"/>
              </a:ext>
            </a:extLst>
          </p:cNvPr>
          <p:cNvSpPr txBox="1"/>
          <p:nvPr/>
        </p:nvSpPr>
        <p:spPr>
          <a:xfrm>
            <a:off x="9296407" y="3438736"/>
            <a:ext cx="2887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Virtual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Ministry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8EFDE-0904-8A40-9951-F9490BE39183}"/>
              </a:ext>
            </a:extLst>
          </p:cNvPr>
          <p:cNvSpPr txBox="1"/>
          <p:nvPr/>
        </p:nvSpPr>
        <p:spPr>
          <a:xfrm>
            <a:off x="0" y="3443432"/>
            <a:ext cx="3206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Large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Groups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56C638-6464-554C-A4F3-6998FFC046D6}"/>
              </a:ext>
            </a:extLst>
          </p:cNvPr>
          <p:cNvCxnSpPr>
            <a:cxnSpLocks/>
          </p:cNvCxnSpPr>
          <p:nvPr/>
        </p:nvCxnSpPr>
        <p:spPr>
          <a:xfrm>
            <a:off x="0" y="5497437"/>
            <a:ext cx="1219200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95E6133-5759-F84A-B7BB-0663C9E83B7E}"/>
              </a:ext>
            </a:extLst>
          </p:cNvPr>
          <p:cNvSpPr/>
          <p:nvPr/>
        </p:nvSpPr>
        <p:spPr>
          <a:xfrm>
            <a:off x="502920" y="1336560"/>
            <a:ext cx="3738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PLANNING ENERGY</a:t>
            </a:r>
          </a:p>
        </p:txBody>
      </p:sp>
    </p:spTree>
    <p:extLst>
      <p:ext uri="{BB962C8B-B14F-4D97-AF65-F5344CB8AC3E}">
        <p14:creationId xmlns:p14="http://schemas.microsoft.com/office/powerpoint/2010/main" val="9386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BB41DC-04F8-B944-BD4A-89794CA0BFBE}"/>
              </a:ext>
            </a:extLst>
          </p:cNvPr>
          <p:cNvSpPr/>
          <p:nvPr/>
        </p:nvSpPr>
        <p:spPr>
          <a:xfrm>
            <a:off x="502920" y="470375"/>
            <a:ext cx="2225040" cy="48974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A7F8FB-D41B-3E4B-82AB-84C7D3360F70}"/>
              </a:ext>
            </a:extLst>
          </p:cNvPr>
          <p:cNvSpPr txBox="1"/>
          <p:nvPr/>
        </p:nvSpPr>
        <p:spPr>
          <a:xfrm>
            <a:off x="502920" y="470375"/>
            <a:ext cx="1170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STAGE 2:</a:t>
            </a:r>
            <a:r>
              <a:rPr 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NEAR-TERM (JUNE – AUGUST)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09F0B5-F54A-B94F-8DC2-76E5A2E7F233}"/>
              </a:ext>
            </a:extLst>
          </p:cNvPr>
          <p:cNvSpPr/>
          <p:nvPr/>
        </p:nvSpPr>
        <p:spPr>
          <a:xfrm>
            <a:off x="502920" y="1336560"/>
            <a:ext cx="3818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QUESTIONS TO ASK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795910DC-6E0B-E545-8809-FA6CE9F67CAD}"/>
              </a:ext>
            </a:extLst>
          </p:cNvPr>
          <p:cNvSpPr/>
          <p:nvPr/>
        </p:nvSpPr>
        <p:spPr>
          <a:xfrm>
            <a:off x="3744132" y="2916269"/>
            <a:ext cx="4676026" cy="2694826"/>
          </a:xfrm>
          <a:custGeom>
            <a:avLst/>
            <a:gdLst>
              <a:gd name="connsiteX0" fmla="*/ 0 w 4676026"/>
              <a:gd name="connsiteY0" fmla="*/ 2694826 h 2694826"/>
              <a:gd name="connsiteX1" fmla="*/ 2361861 w 4676026"/>
              <a:gd name="connsiteY1" fmla="*/ 0 h 2694826"/>
              <a:gd name="connsiteX2" fmla="*/ 4676026 w 4676026"/>
              <a:gd name="connsiteY2" fmla="*/ 2694826 h 2694826"/>
              <a:gd name="connsiteX3" fmla="*/ 0 w 4676026"/>
              <a:gd name="connsiteY3" fmla="*/ 2694826 h 269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6026" h="2694826" fill="none" extrusionOk="0">
                <a:moveTo>
                  <a:pt x="0" y="2694826"/>
                </a:moveTo>
                <a:cubicBezTo>
                  <a:pt x="817072" y="1731939"/>
                  <a:pt x="1577597" y="663487"/>
                  <a:pt x="2361861" y="0"/>
                </a:cubicBezTo>
                <a:cubicBezTo>
                  <a:pt x="2855702" y="499043"/>
                  <a:pt x="3710190" y="1547387"/>
                  <a:pt x="4676026" y="2694826"/>
                </a:cubicBezTo>
                <a:cubicBezTo>
                  <a:pt x="2440921" y="2782465"/>
                  <a:pt x="526425" y="2622147"/>
                  <a:pt x="0" y="2694826"/>
                </a:cubicBezTo>
                <a:close/>
              </a:path>
              <a:path w="4676026" h="2694826" stroke="0" extrusionOk="0">
                <a:moveTo>
                  <a:pt x="0" y="2694826"/>
                </a:moveTo>
                <a:cubicBezTo>
                  <a:pt x="769860" y="1996440"/>
                  <a:pt x="1986725" y="604032"/>
                  <a:pt x="2361861" y="0"/>
                </a:cubicBezTo>
                <a:cubicBezTo>
                  <a:pt x="3386551" y="1397209"/>
                  <a:pt x="4316647" y="2145937"/>
                  <a:pt x="4676026" y="2694826"/>
                </a:cubicBezTo>
                <a:cubicBezTo>
                  <a:pt x="3010968" y="2829426"/>
                  <a:pt x="2174283" y="2537630"/>
                  <a:pt x="0" y="2694826"/>
                </a:cubicBezTo>
                <a:close/>
              </a:path>
            </a:pathLst>
          </a:custGeom>
          <a:solidFill>
            <a:srgbClr val="C00000"/>
          </a:solidFill>
          <a:ln w="76200"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triangle">
                    <a:avLst>
                      <a:gd name="adj" fmla="val 505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0CAE68-7A96-F44A-AE80-9D5F1437445E}"/>
              </a:ext>
            </a:extLst>
          </p:cNvPr>
          <p:cNvSpPr/>
          <p:nvPr/>
        </p:nvSpPr>
        <p:spPr>
          <a:xfrm>
            <a:off x="5820352" y="3322908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5634BB-5AFC-C947-9801-1107F2CEBAF1}"/>
              </a:ext>
            </a:extLst>
          </p:cNvPr>
          <p:cNvSpPr/>
          <p:nvPr/>
        </p:nvSpPr>
        <p:spPr>
          <a:xfrm>
            <a:off x="4319702" y="5123999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70B3BF-0A5B-C84A-B9E2-C110864A6776}"/>
              </a:ext>
            </a:extLst>
          </p:cNvPr>
          <p:cNvSpPr/>
          <p:nvPr/>
        </p:nvSpPr>
        <p:spPr>
          <a:xfrm>
            <a:off x="7257224" y="5181787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OUT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E79A1-8D90-8E4A-A8CE-726E6A2C28DD}"/>
              </a:ext>
            </a:extLst>
          </p:cNvPr>
          <p:cNvSpPr txBox="1"/>
          <p:nvPr/>
        </p:nvSpPr>
        <p:spPr>
          <a:xfrm>
            <a:off x="4338376" y="2025296"/>
            <a:ext cx="372890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How do we “re-open” </a:t>
            </a:r>
          </a:p>
          <a:p>
            <a:pPr>
              <a:lnSpc>
                <a:spcPts val="2400"/>
              </a:lnSpc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with hybrid gatherings?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D4E9CE-491B-0E42-9F10-CD05875E3060}"/>
              </a:ext>
            </a:extLst>
          </p:cNvPr>
          <p:cNvSpPr txBox="1"/>
          <p:nvPr/>
        </p:nvSpPr>
        <p:spPr>
          <a:xfrm>
            <a:off x="360000" y="4837603"/>
            <a:ext cx="323357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How do we reimagine and invest in</a:t>
            </a:r>
          </a:p>
          <a:p>
            <a:pPr algn="ctr">
              <a:lnSpc>
                <a:spcPts val="2400"/>
              </a:lnSpc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in-person leadership</a:t>
            </a:r>
          </a:p>
          <a:p>
            <a:pPr algn="ctr">
              <a:lnSpc>
                <a:spcPts val="2400"/>
              </a:lnSpc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enrichment?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9BCB1F-5C2A-B744-895D-A86F4340941E}"/>
              </a:ext>
            </a:extLst>
          </p:cNvPr>
          <p:cNvSpPr txBox="1"/>
          <p:nvPr/>
        </p:nvSpPr>
        <p:spPr>
          <a:xfrm>
            <a:off x="8570710" y="5073136"/>
            <a:ext cx="326128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What does it mean </a:t>
            </a:r>
          </a:p>
          <a:p>
            <a:pPr algn="ctr">
              <a:lnSpc>
                <a:spcPts val="2400"/>
              </a:lnSpc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that our community </a:t>
            </a:r>
          </a:p>
          <a:p>
            <a:pPr algn="ctr">
              <a:lnSpc>
                <a:spcPts val="2400"/>
              </a:lnSpc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is “re-opening”?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6689C36-EF41-8044-9836-DCBE520214A6}"/>
              </a:ext>
            </a:extLst>
          </p:cNvPr>
          <p:cNvSpPr/>
          <p:nvPr/>
        </p:nvSpPr>
        <p:spPr>
          <a:xfrm>
            <a:off x="360000" y="4609690"/>
            <a:ext cx="3261291" cy="2004469"/>
          </a:xfrm>
          <a:custGeom>
            <a:avLst/>
            <a:gdLst>
              <a:gd name="connsiteX0" fmla="*/ 0 w 3261291"/>
              <a:gd name="connsiteY0" fmla="*/ 334085 h 2004469"/>
              <a:gd name="connsiteX1" fmla="*/ 334085 w 3261291"/>
              <a:gd name="connsiteY1" fmla="*/ 0 h 2004469"/>
              <a:gd name="connsiteX2" fmla="*/ 2927206 w 3261291"/>
              <a:gd name="connsiteY2" fmla="*/ 0 h 2004469"/>
              <a:gd name="connsiteX3" fmla="*/ 3261291 w 3261291"/>
              <a:gd name="connsiteY3" fmla="*/ 334085 h 2004469"/>
              <a:gd name="connsiteX4" fmla="*/ 3261291 w 3261291"/>
              <a:gd name="connsiteY4" fmla="*/ 1670384 h 2004469"/>
              <a:gd name="connsiteX5" fmla="*/ 2927206 w 3261291"/>
              <a:gd name="connsiteY5" fmla="*/ 2004469 h 2004469"/>
              <a:gd name="connsiteX6" fmla="*/ 334085 w 3261291"/>
              <a:gd name="connsiteY6" fmla="*/ 2004469 h 2004469"/>
              <a:gd name="connsiteX7" fmla="*/ 0 w 3261291"/>
              <a:gd name="connsiteY7" fmla="*/ 1670384 h 2004469"/>
              <a:gd name="connsiteX8" fmla="*/ 0 w 3261291"/>
              <a:gd name="connsiteY8" fmla="*/ 334085 h 200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1291" h="2004469" extrusionOk="0">
                <a:moveTo>
                  <a:pt x="0" y="334085"/>
                </a:moveTo>
                <a:cubicBezTo>
                  <a:pt x="-21676" y="136205"/>
                  <a:pt x="133072" y="6194"/>
                  <a:pt x="334085" y="0"/>
                </a:cubicBezTo>
                <a:cubicBezTo>
                  <a:pt x="698697" y="132882"/>
                  <a:pt x="2579789" y="-84951"/>
                  <a:pt x="2927206" y="0"/>
                </a:cubicBezTo>
                <a:cubicBezTo>
                  <a:pt x="3092232" y="19027"/>
                  <a:pt x="3260844" y="152045"/>
                  <a:pt x="3261291" y="334085"/>
                </a:cubicBezTo>
                <a:cubicBezTo>
                  <a:pt x="3275233" y="962905"/>
                  <a:pt x="3310638" y="1204784"/>
                  <a:pt x="3261291" y="1670384"/>
                </a:cubicBezTo>
                <a:cubicBezTo>
                  <a:pt x="3289144" y="1858198"/>
                  <a:pt x="3112838" y="2002161"/>
                  <a:pt x="2927206" y="2004469"/>
                </a:cubicBezTo>
                <a:cubicBezTo>
                  <a:pt x="1633691" y="2092108"/>
                  <a:pt x="795631" y="1931790"/>
                  <a:pt x="334085" y="2004469"/>
                </a:cubicBezTo>
                <a:cubicBezTo>
                  <a:pt x="147106" y="1980920"/>
                  <a:pt x="-6883" y="1864459"/>
                  <a:pt x="0" y="1670384"/>
                </a:cubicBezTo>
                <a:cubicBezTo>
                  <a:pt x="-32215" y="1380265"/>
                  <a:pt x="77137" y="701028"/>
                  <a:pt x="0" y="334085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2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73C2658-14EA-3747-B0B3-A9D47BE0DB69}"/>
              </a:ext>
            </a:extLst>
          </p:cNvPr>
          <p:cNvSpPr/>
          <p:nvPr/>
        </p:nvSpPr>
        <p:spPr>
          <a:xfrm>
            <a:off x="502920" y="470375"/>
            <a:ext cx="2225040" cy="48974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ED9141-02DC-304A-83F5-25559B082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4440"/>
            <a:ext cx="12192000" cy="32300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278048-5AB0-A947-94EC-D4EE85F6FFFF}"/>
              </a:ext>
            </a:extLst>
          </p:cNvPr>
          <p:cNvCxnSpPr>
            <a:cxnSpLocks/>
          </p:cNvCxnSpPr>
          <p:nvPr/>
        </p:nvCxnSpPr>
        <p:spPr>
          <a:xfrm>
            <a:off x="4029298" y="3438641"/>
            <a:ext cx="0" cy="205879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2413D7-FB00-BB44-AF8A-A2B98C7C508E}"/>
              </a:ext>
            </a:extLst>
          </p:cNvPr>
          <p:cNvCxnSpPr>
            <a:cxnSpLocks/>
          </p:cNvCxnSpPr>
          <p:nvPr/>
        </p:nvCxnSpPr>
        <p:spPr>
          <a:xfrm>
            <a:off x="9145250" y="4404360"/>
            <a:ext cx="2" cy="109307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1A7F8FB-D41B-3E4B-82AB-84C7D3360F70}"/>
              </a:ext>
            </a:extLst>
          </p:cNvPr>
          <p:cNvSpPr txBox="1"/>
          <p:nvPr/>
        </p:nvSpPr>
        <p:spPr>
          <a:xfrm>
            <a:off x="502920" y="470375"/>
            <a:ext cx="11719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STAGE 3:</a:t>
            </a:r>
            <a:r>
              <a:rPr 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SHORT-TERM (SEPTEMBER – DECEMBER)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DA7DA8-6310-CE41-8954-BE7ACB36F4F3}"/>
              </a:ext>
            </a:extLst>
          </p:cNvPr>
          <p:cNvSpPr txBox="1"/>
          <p:nvPr/>
        </p:nvSpPr>
        <p:spPr>
          <a:xfrm>
            <a:off x="4029296" y="3438641"/>
            <a:ext cx="4523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Missional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Communities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3E0173-7B01-9747-907A-521567B4E28E}"/>
              </a:ext>
            </a:extLst>
          </p:cNvPr>
          <p:cNvSpPr txBox="1"/>
          <p:nvPr/>
        </p:nvSpPr>
        <p:spPr>
          <a:xfrm>
            <a:off x="9145250" y="3438736"/>
            <a:ext cx="3038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Digital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Engagement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8EFDE-0904-8A40-9951-F9490BE39183}"/>
              </a:ext>
            </a:extLst>
          </p:cNvPr>
          <p:cNvSpPr txBox="1"/>
          <p:nvPr/>
        </p:nvSpPr>
        <p:spPr>
          <a:xfrm>
            <a:off x="0" y="3443432"/>
            <a:ext cx="4029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Large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Groups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56C638-6464-554C-A4F3-6998FFC046D6}"/>
              </a:ext>
            </a:extLst>
          </p:cNvPr>
          <p:cNvCxnSpPr>
            <a:cxnSpLocks/>
          </p:cNvCxnSpPr>
          <p:nvPr/>
        </p:nvCxnSpPr>
        <p:spPr>
          <a:xfrm>
            <a:off x="0" y="5497437"/>
            <a:ext cx="1219200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49BE0-857E-2A4A-A591-1C27DD3CBC38}"/>
              </a:ext>
            </a:extLst>
          </p:cNvPr>
          <p:cNvSpPr/>
          <p:nvPr/>
        </p:nvSpPr>
        <p:spPr>
          <a:xfrm>
            <a:off x="502920" y="1336560"/>
            <a:ext cx="3738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PLANNING ENERGY</a:t>
            </a:r>
          </a:p>
        </p:txBody>
      </p:sp>
    </p:spTree>
    <p:extLst>
      <p:ext uri="{BB962C8B-B14F-4D97-AF65-F5344CB8AC3E}">
        <p14:creationId xmlns:p14="http://schemas.microsoft.com/office/powerpoint/2010/main" val="4053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BB41DC-04F8-B944-BD4A-89794CA0BFBE}"/>
              </a:ext>
            </a:extLst>
          </p:cNvPr>
          <p:cNvSpPr/>
          <p:nvPr/>
        </p:nvSpPr>
        <p:spPr>
          <a:xfrm>
            <a:off x="502920" y="470375"/>
            <a:ext cx="2225040" cy="48974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A7F8FB-D41B-3E4B-82AB-84C7D3360F70}"/>
              </a:ext>
            </a:extLst>
          </p:cNvPr>
          <p:cNvSpPr txBox="1"/>
          <p:nvPr/>
        </p:nvSpPr>
        <p:spPr>
          <a:xfrm>
            <a:off x="502920" y="470375"/>
            <a:ext cx="1170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STAGE 3:</a:t>
            </a:r>
            <a:r>
              <a:rPr 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SHORT-TERM (SEPTEMBER – DECEMBER)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09F0B5-F54A-B94F-8DC2-76E5A2E7F233}"/>
              </a:ext>
            </a:extLst>
          </p:cNvPr>
          <p:cNvSpPr/>
          <p:nvPr/>
        </p:nvSpPr>
        <p:spPr>
          <a:xfrm>
            <a:off x="502920" y="1336560"/>
            <a:ext cx="3818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QUESTIONS TO ASK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795910DC-6E0B-E545-8809-FA6CE9F67CAD}"/>
              </a:ext>
            </a:extLst>
          </p:cNvPr>
          <p:cNvSpPr/>
          <p:nvPr/>
        </p:nvSpPr>
        <p:spPr>
          <a:xfrm>
            <a:off x="3744132" y="2916269"/>
            <a:ext cx="4676026" cy="2694826"/>
          </a:xfrm>
          <a:custGeom>
            <a:avLst/>
            <a:gdLst>
              <a:gd name="connsiteX0" fmla="*/ 0 w 4676026"/>
              <a:gd name="connsiteY0" fmla="*/ 2694826 h 2694826"/>
              <a:gd name="connsiteX1" fmla="*/ 2361861 w 4676026"/>
              <a:gd name="connsiteY1" fmla="*/ 0 h 2694826"/>
              <a:gd name="connsiteX2" fmla="*/ 4676026 w 4676026"/>
              <a:gd name="connsiteY2" fmla="*/ 2694826 h 2694826"/>
              <a:gd name="connsiteX3" fmla="*/ 0 w 4676026"/>
              <a:gd name="connsiteY3" fmla="*/ 2694826 h 269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6026" h="2694826" fill="none" extrusionOk="0">
                <a:moveTo>
                  <a:pt x="0" y="2694826"/>
                </a:moveTo>
                <a:cubicBezTo>
                  <a:pt x="817072" y="1731939"/>
                  <a:pt x="1577597" y="663487"/>
                  <a:pt x="2361861" y="0"/>
                </a:cubicBezTo>
                <a:cubicBezTo>
                  <a:pt x="2855702" y="499043"/>
                  <a:pt x="3710190" y="1547387"/>
                  <a:pt x="4676026" y="2694826"/>
                </a:cubicBezTo>
                <a:cubicBezTo>
                  <a:pt x="2440921" y="2782465"/>
                  <a:pt x="526425" y="2622147"/>
                  <a:pt x="0" y="2694826"/>
                </a:cubicBezTo>
                <a:close/>
              </a:path>
              <a:path w="4676026" h="2694826" stroke="0" extrusionOk="0">
                <a:moveTo>
                  <a:pt x="0" y="2694826"/>
                </a:moveTo>
                <a:cubicBezTo>
                  <a:pt x="769860" y="1996440"/>
                  <a:pt x="1986725" y="604032"/>
                  <a:pt x="2361861" y="0"/>
                </a:cubicBezTo>
                <a:cubicBezTo>
                  <a:pt x="3386551" y="1397209"/>
                  <a:pt x="4316647" y="2145937"/>
                  <a:pt x="4676026" y="2694826"/>
                </a:cubicBezTo>
                <a:cubicBezTo>
                  <a:pt x="3010968" y="2829426"/>
                  <a:pt x="2174283" y="2537630"/>
                  <a:pt x="0" y="2694826"/>
                </a:cubicBezTo>
                <a:close/>
              </a:path>
            </a:pathLst>
          </a:custGeom>
          <a:solidFill>
            <a:srgbClr val="C00000"/>
          </a:solidFill>
          <a:ln w="76200"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triangle">
                    <a:avLst>
                      <a:gd name="adj" fmla="val 505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0CAE68-7A96-F44A-AE80-9D5F1437445E}"/>
              </a:ext>
            </a:extLst>
          </p:cNvPr>
          <p:cNvSpPr/>
          <p:nvPr/>
        </p:nvSpPr>
        <p:spPr>
          <a:xfrm>
            <a:off x="5820352" y="3322908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5634BB-5AFC-C947-9801-1107F2CEBAF1}"/>
              </a:ext>
            </a:extLst>
          </p:cNvPr>
          <p:cNvSpPr/>
          <p:nvPr/>
        </p:nvSpPr>
        <p:spPr>
          <a:xfrm>
            <a:off x="4319702" y="5123999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70B3BF-0A5B-C84A-B9E2-C110864A6776}"/>
              </a:ext>
            </a:extLst>
          </p:cNvPr>
          <p:cNvSpPr/>
          <p:nvPr/>
        </p:nvSpPr>
        <p:spPr>
          <a:xfrm>
            <a:off x="7257224" y="5181787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OUT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E79A1-8D90-8E4A-A8CE-726E6A2C28DD}"/>
              </a:ext>
            </a:extLst>
          </p:cNvPr>
          <p:cNvSpPr txBox="1"/>
          <p:nvPr/>
        </p:nvSpPr>
        <p:spPr>
          <a:xfrm>
            <a:off x="3631795" y="2025296"/>
            <a:ext cx="491031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How do we conduct meaningful</a:t>
            </a:r>
          </a:p>
          <a:p>
            <a:pPr algn="ctr">
              <a:lnSpc>
                <a:spcPts val="2400"/>
              </a:lnSpc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and flexible large gatherings?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D4E9CE-491B-0E42-9F10-CD05875E3060}"/>
              </a:ext>
            </a:extLst>
          </p:cNvPr>
          <p:cNvSpPr txBox="1"/>
          <p:nvPr/>
        </p:nvSpPr>
        <p:spPr>
          <a:xfrm>
            <a:off x="360001" y="5128554"/>
            <a:ext cx="323357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What meaningful digital engagement do we continue?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9BCB1F-5C2A-B744-895D-A86F4340941E}"/>
              </a:ext>
            </a:extLst>
          </p:cNvPr>
          <p:cNvSpPr txBox="1"/>
          <p:nvPr/>
        </p:nvSpPr>
        <p:spPr>
          <a:xfrm>
            <a:off x="8570710" y="4948441"/>
            <a:ext cx="349659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How can member and group mobilization be our primary mode of ministry?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07CEE15-2C2E-B247-9888-98DB29DF35BD}"/>
              </a:ext>
            </a:extLst>
          </p:cNvPr>
          <p:cNvSpPr/>
          <p:nvPr/>
        </p:nvSpPr>
        <p:spPr>
          <a:xfrm>
            <a:off x="8542114" y="4678907"/>
            <a:ext cx="3525195" cy="1608362"/>
          </a:xfrm>
          <a:custGeom>
            <a:avLst/>
            <a:gdLst>
              <a:gd name="connsiteX0" fmla="*/ 0 w 3525195"/>
              <a:gd name="connsiteY0" fmla="*/ 268066 h 1608362"/>
              <a:gd name="connsiteX1" fmla="*/ 268066 w 3525195"/>
              <a:gd name="connsiteY1" fmla="*/ 0 h 1608362"/>
              <a:gd name="connsiteX2" fmla="*/ 3257129 w 3525195"/>
              <a:gd name="connsiteY2" fmla="*/ 0 h 1608362"/>
              <a:gd name="connsiteX3" fmla="*/ 3525195 w 3525195"/>
              <a:gd name="connsiteY3" fmla="*/ 268066 h 1608362"/>
              <a:gd name="connsiteX4" fmla="*/ 3525195 w 3525195"/>
              <a:gd name="connsiteY4" fmla="*/ 1340296 h 1608362"/>
              <a:gd name="connsiteX5" fmla="*/ 3257129 w 3525195"/>
              <a:gd name="connsiteY5" fmla="*/ 1608362 h 1608362"/>
              <a:gd name="connsiteX6" fmla="*/ 268066 w 3525195"/>
              <a:gd name="connsiteY6" fmla="*/ 1608362 h 1608362"/>
              <a:gd name="connsiteX7" fmla="*/ 0 w 3525195"/>
              <a:gd name="connsiteY7" fmla="*/ 1340296 h 1608362"/>
              <a:gd name="connsiteX8" fmla="*/ 0 w 3525195"/>
              <a:gd name="connsiteY8" fmla="*/ 268066 h 160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5195" h="1608362" extrusionOk="0">
                <a:moveTo>
                  <a:pt x="0" y="268066"/>
                </a:moveTo>
                <a:cubicBezTo>
                  <a:pt x="-10034" y="113828"/>
                  <a:pt x="106316" y="5142"/>
                  <a:pt x="268066" y="0"/>
                </a:cubicBezTo>
                <a:cubicBezTo>
                  <a:pt x="1194053" y="132882"/>
                  <a:pt x="1934803" y="-84951"/>
                  <a:pt x="3257129" y="0"/>
                </a:cubicBezTo>
                <a:cubicBezTo>
                  <a:pt x="3394968" y="9971"/>
                  <a:pt x="3524689" y="122816"/>
                  <a:pt x="3525195" y="268066"/>
                </a:cubicBezTo>
                <a:cubicBezTo>
                  <a:pt x="3546960" y="553419"/>
                  <a:pt x="3607584" y="1028489"/>
                  <a:pt x="3525195" y="1340296"/>
                </a:cubicBezTo>
                <a:cubicBezTo>
                  <a:pt x="3542892" y="1490444"/>
                  <a:pt x="3416171" y="1585739"/>
                  <a:pt x="3257129" y="1608362"/>
                </a:cubicBezTo>
                <a:cubicBezTo>
                  <a:pt x="2113747" y="1696001"/>
                  <a:pt x="692213" y="1535683"/>
                  <a:pt x="268066" y="1608362"/>
                </a:cubicBezTo>
                <a:cubicBezTo>
                  <a:pt x="117342" y="1582854"/>
                  <a:pt x="-13837" y="1507574"/>
                  <a:pt x="0" y="1340296"/>
                </a:cubicBezTo>
                <a:cubicBezTo>
                  <a:pt x="23671" y="960527"/>
                  <a:pt x="50209" y="586573"/>
                  <a:pt x="0" y="268066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6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7819B26-F26C-EC4C-98FB-C1C16864F013}"/>
              </a:ext>
            </a:extLst>
          </p:cNvPr>
          <p:cNvSpPr/>
          <p:nvPr/>
        </p:nvSpPr>
        <p:spPr>
          <a:xfrm>
            <a:off x="502920" y="470375"/>
            <a:ext cx="2225040" cy="48974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ED9141-02DC-304A-83F5-25559B082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4440"/>
            <a:ext cx="12192000" cy="32300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278048-5AB0-A947-94EC-D4EE85F6FFFF}"/>
              </a:ext>
            </a:extLst>
          </p:cNvPr>
          <p:cNvCxnSpPr>
            <a:cxnSpLocks/>
          </p:cNvCxnSpPr>
          <p:nvPr/>
        </p:nvCxnSpPr>
        <p:spPr>
          <a:xfrm>
            <a:off x="4029298" y="3438641"/>
            <a:ext cx="0" cy="205879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2413D7-FB00-BB44-AF8A-A2B98C7C508E}"/>
              </a:ext>
            </a:extLst>
          </p:cNvPr>
          <p:cNvCxnSpPr>
            <a:cxnSpLocks/>
          </p:cNvCxnSpPr>
          <p:nvPr/>
        </p:nvCxnSpPr>
        <p:spPr>
          <a:xfrm>
            <a:off x="8193179" y="3550920"/>
            <a:ext cx="7193" cy="194651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1A7F8FB-D41B-3E4B-82AB-84C7D3360F70}"/>
              </a:ext>
            </a:extLst>
          </p:cNvPr>
          <p:cNvSpPr txBox="1"/>
          <p:nvPr/>
        </p:nvSpPr>
        <p:spPr>
          <a:xfrm>
            <a:off x="502920" y="470375"/>
            <a:ext cx="1170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STAGE 4:</a:t>
            </a:r>
            <a:r>
              <a:rPr 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LONG-TERM (2021 AND BEYOND)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DA7DA8-6310-CE41-8954-BE7ACB36F4F3}"/>
              </a:ext>
            </a:extLst>
          </p:cNvPr>
          <p:cNvSpPr txBox="1"/>
          <p:nvPr/>
        </p:nvSpPr>
        <p:spPr>
          <a:xfrm>
            <a:off x="4029297" y="3438641"/>
            <a:ext cx="4133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Decentralized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Missional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Communities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3E0173-7B01-9747-907A-521567B4E28E}"/>
              </a:ext>
            </a:extLst>
          </p:cNvPr>
          <p:cNvSpPr txBox="1"/>
          <p:nvPr/>
        </p:nvSpPr>
        <p:spPr>
          <a:xfrm>
            <a:off x="8238046" y="3438736"/>
            <a:ext cx="3946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Large Group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Equipping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8EFDE-0904-8A40-9951-F9490BE39183}"/>
              </a:ext>
            </a:extLst>
          </p:cNvPr>
          <p:cNvSpPr txBox="1"/>
          <p:nvPr/>
        </p:nvSpPr>
        <p:spPr>
          <a:xfrm>
            <a:off x="0" y="3443432"/>
            <a:ext cx="4029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Digital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Equipping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56C638-6464-554C-A4F3-6998FFC046D6}"/>
              </a:ext>
            </a:extLst>
          </p:cNvPr>
          <p:cNvCxnSpPr>
            <a:cxnSpLocks/>
          </p:cNvCxnSpPr>
          <p:nvPr/>
        </p:nvCxnSpPr>
        <p:spPr>
          <a:xfrm>
            <a:off x="0" y="5497437"/>
            <a:ext cx="1219200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07ECCC3-1D94-D64B-ACE2-8E0D58C8AF9B}"/>
              </a:ext>
            </a:extLst>
          </p:cNvPr>
          <p:cNvSpPr/>
          <p:nvPr/>
        </p:nvSpPr>
        <p:spPr>
          <a:xfrm>
            <a:off x="502920" y="1336560"/>
            <a:ext cx="3738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PLANNING ENERGY</a:t>
            </a:r>
          </a:p>
        </p:txBody>
      </p:sp>
    </p:spTree>
    <p:extLst>
      <p:ext uri="{BB962C8B-B14F-4D97-AF65-F5344CB8AC3E}">
        <p14:creationId xmlns:p14="http://schemas.microsoft.com/office/powerpoint/2010/main" val="343699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BB41DC-04F8-B944-BD4A-89794CA0BFBE}"/>
              </a:ext>
            </a:extLst>
          </p:cNvPr>
          <p:cNvSpPr/>
          <p:nvPr/>
        </p:nvSpPr>
        <p:spPr>
          <a:xfrm>
            <a:off x="502920" y="470375"/>
            <a:ext cx="2225040" cy="48974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A7F8FB-D41B-3E4B-82AB-84C7D3360F70}"/>
              </a:ext>
            </a:extLst>
          </p:cNvPr>
          <p:cNvSpPr txBox="1"/>
          <p:nvPr/>
        </p:nvSpPr>
        <p:spPr>
          <a:xfrm>
            <a:off x="502920" y="470375"/>
            <a:ext cx="1170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STAGE 4:</a:t>
            </a:r>
            <a:r>
              <a:rPr 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LONG-TERM (2021 AND BEYOND)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09F0B5-F54A-B94F-8DC2-76E5A2E7F233}"/>
              </a:ext>
            </a:extLst>
          </p:cNvPr>
          <p:cNvSpPr/>
          <p:nvPr/>
        </p:nvSpPr>
        <p:spPr>
          <a:xfrm>
            <a:off x="502920" y="1336560"/>
            <a:ext cx="3818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QUESTIONS TO ASK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795910DC-6E0B-E545-8809-FA6CE9F67CAD}"/>
              </a:ext>
            </a:extLst>
          </p:cNvPr>
          <p:cNvSpPr/>
          <p:nvPr/>
        </p:nvSpPr>
        <p:spPr>
          <a:xfrm>
            <a:off x="3744132" y="2916269"/>
            <a:ext cx="4676026" cy="2694826"/>
          </a:xfrm>
          <a:custGeom>
            <a:avLst/>
            <a:gdLst>
              <a:gd name="connsiteX0" fmla="*/ 0 w 4676026"/>
              <a:gd name="connsiteY0" fmla="*/ 2694826 h 2694826"/>
              <a:gd name="connsiteX1" fmla="*/ 2361861 w 4676026"/>
              <a:gd name="connsiteY1" fmla="*/ 0 h 2694826"/>
              <a:gd name="connsiteX2" fmla="*/ 4676026 w 4676026"/>
              <a:gd name="connsiteY2" fmla="*/ 2694826 h 2694826"/>
              <a:gd name="connsiteX3" fmla="*/ 0 w 4676026"/>
              <a:gd name="connsiteY3" fmla="*/ 2694826 h 269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6026" h="2694826" fill="none" extrusionOk="0">
                <a:moveTo>
                  <a:pt x="0" y="2694826"/>
                </a:moveTo>
                <a:cubicBezTo>
                  <a:pt x="817072" y="1731939"/>
                  <a:pt x="1577597" y="663487"/>
                  <a:pt x="2361861" y="0"/>
                </a:cubicBezTo>
                <a:cubicBezTo>
                  <a:pt x="2855702" y="499043"/>
                  <a:pt x="3710190" y="1547387"/>
                  <a:pt x="4676026" y="2694826"/>
                </a:cubicBezTo>
                <a:cubicBezTo>
                  <a:pt x="2440921" y="2782465"/>
                  <a:pt x="526425" y="2622147"/>
                  <a:pt x="0" y="2694826"/>
                </a:cubicBezTo>
                <a:close/>
              </a:path>
              <a:path w="4676026" h="2694826" stroke="0" extrusionOk="0">
                <a:moveTo>
                  <a:pt x="0" y="2694826"/>
                </a:moveTo>
                <a:cubicBezTo>
                  <a:pt x="769860" y="1996440"/>
                  <a:pt x="1986725" y="604032"/>
                  <a:pt x="2361861" y="0"/>
                </a:cubicBezTo>
                <a:cubicBezTo>
                  <a:pt x="3386551" y="1397209"/>
                  <a:pt x="4316647" y="2145937"/>
                  <a:pt x="4676026" y="2694826"/>
                </a:cubicBezTo>
                <a:cubicBezTo>
                  <a:pt x="3010968" y="2829426"/>
                  <a:pt x="2174283" y="2537630"/>
                  <a:pt x="0" y="2694826"/>
                </a:cubicBezTo>
                <a:close/>
              </a:path>
            </a:pathLst>
          </a:custGeom>
          <a:solidFill>
            <a:srgbClr val="C00000"/>
          </a:solidFill>
          <a:ln w="76200"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triangle">
                    <a:avLst>
                      <a:gd name="adj" fmla="val 505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0CAE68-7A96-F44A-AE80-9D5F1437445E}"/>
              </a:ext>
            </a:extLst>
          </p:cNvPr>
          <p:cNvSpPr/>
          <p:nvPr/>
        </p:nvSpPr>
        <p:spPr>
          <a:xfrm>
            <a:off x="5820352" y="3322908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5634BB-5AFC-C947-9801-1107F2CEBAF1}"/>
              </a:ext>
            </a:extLst>
          </p:cNvPr>
          <p:cNvSpPr/>
          <p:nvPr/>
        </p:nvSpPr>
        <p:spPr>
          <a:xfrm>
            <a:off x="4319702" y="5123999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70B3BF-0A5B-C84A-B9E2-C110864A6776}"/>
              </a:ext>
            </a:extLst>
          </p:cNvPr>
          <p:cNvSpPr/>
          <p:nvPr/>
        </p:nvSpPr>
        <p:spPr>
          <a:xfrm>
            <a:off x="7257224" y="5181787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OUT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E79A1-8D90-8E4A-A8CE-726E6A2C28DD}"/>
              </a:ext>
            </a:extLst>
          </p:cNvPr>
          <p:cNvSpPr txBox="1"/>
          <p:nvPr/>
        </p:nvSpPr>
        <p:spPr>
          <a:xfrm>
            <a:off x="3257718" y="2025296"/>
            <a:ext cx="569367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How do we reimagine our gatherings</a:t>
            </a:r>
          </a:p>
          <a:p>
            <a:pPr algn="ctr">
              <a:lnSpc>
                <a:spcPts val="2400"/>
              </a:lnSpc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as equipping forums to hear God?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D4E9CE-491B-0E42-9F10-CD05875E3060}"/>
              </a:ext>
            </a:extLst>
          </p:cNvPr>
          <p:cNvSpPr txBox="1"/>
          <p:nvPr/>
        </p:nvSpPr>
        <p:spPr>
          <a:xfrm>
            <a:off x="161767" y="4934582"/>
            <a:ext cx="343181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How do we meaningfully network our missional communities?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9BCB1F-5C2A-B744-895D-A86F4340941E}"/>
              </a:ext>
            </a:extLst>
          </p:cNvPr>
          <p:cNvSpPr txBox="1"/>
          <p:nvPr/>
        </p:nvSpPr>
        <p:spPr>
          <a:xfrm>
            <a:off x="8420158" y="4934592"/>
            <a:ext cx="36471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How do we plant more missional communities through community engagement?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DAC52BF-D28E-A74C-98AC-2946CE96E7C3}"/>
              </a:ext>
            </a:extLst>
          </p:cNvPr>
          <p:cNvSpPr/>
          <p:nvPr/>
        </p:nvSpPr>
        <p:spPr>
          <a:xfrm>
            <a:off x="3324859" y="1906858"/>
            <a:ext cx="5562663" cy="864015"/>
          </a:xfrm>
          <a:custGeom>
            <a:avLst/>
            <a:gdLst>
              <a:gd name="connsiteX0" fmla="*/ 0 w 5562663"/>
              <a:gd name="connsiteY0" fmla="*/ 144005 h 864015"/>
              <a:gd name="connsiteX1" fmla="*/ 144005 w 5562663"/>
              <a:gd name="connsiteY1" fmla="*/ 0 h 864015"/>
              <a:gd name="connsiteX2" fmla="*/ 5418658 w 5562663"/>
              <a:gd name="connsiteY2" fmla="*/ 0 h 864015"/>
              <a:gd name="connsiteX3" fmla="*/ 5562663 w 5562663"/>
              <a:gd name="connsiteY3" fmla="*/ 144005 h 864015"/>
              <a:gd name="connsiteX4" fmla="*/ 5562663 w 5562663"/>
              <a:gd name="connsiteY4" fmla="*/ 720010 h 864015"/>
              <a:gd name="connsiteX5" fmla="*/ 5418658 w 5562663"/>
              <a:gd name="connsiteY5" fmla="*/ 864015 h 864015"/>
              <a:gd name="connsiteX6" fmla="*/ 144005 w 5562663"/>
              <a:gd name="connsiteY6" fmla="*/ 864015 h 864015"/>
              <a:gd name="connsiteX7" fmla="*/ 0 w 5562663"/>
              <a:gd name="connsiteY7" fmla="*/ 720010 h 864015"/>
              <a:gd name="connsiteX8" fmla="*/ 0 w 5562663"/>
              <a:gd name="connsiteY8" fmla="*/ 144005 h 86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2663" h="864015" extrusionOk="0">
                <a:moveTo>
                  <a:pt x="0" y="144005"/>
                </a:moveTo>
                <a:cubicBezTo>
                  <a:pt x="-3180" y="62511"/>
                  <a:pt x="57133" y="2755"/>
                  <a:pt x="144005" y="0"/>
                </a:cubicBezTo>
                <a:cubicBezTo>
                  <a:pt x="679156" y="132882"/>
                  <a:pt x="2983917" y="-84951"/>
                  <a:pt x="5418658" y="0"/>
                </a:cubicBezTo>
                <a:cubicBezTo>
                  <a:pt x="5488978" y="8996"/>
                  <a:pt x="5560466" y="76615"/>
                  <a:pt x="5562663" y="144005"/>
                </a:cubicBezTo>
                <a:cubicBezTo>
                  <a:pt x="5603823" y="243514"/>
                  <a:pt x="5597529" y="651550"/>
                  <a:pt x="5562663" y="720010"/>
                </a:cubicBezTo>
                <a:cubicBezTo>
                  <a:pt x="5578391" y="801408"/>
                  <a:pt x="5499232" y="861871"/>
                  <a:pt x="5418658" y="864015"/>
                </a:cubicBezTo>
                <a:cubicBezTo>
                  <a:pt x="3754134" y="951654"/>
                  <a:pt x="1110923" y="791336"/>
                  <a:pt x="144005" y="864015"/>
                </a:cubicBezTo>
                <a:cubicBezTo>
                  <a:pt x="63033" y="850283"/>
                  <a:pt x="-8472" y="811316"/>
                  <a:pt x="0" y="720010"/>
                </a:cubicBezTo>
                <a:cubicBezTo>
                  <a:pt x="-28852" y="574116"/>
                  <a:pt x="4664" y="317945"/>
                  <a:pt x="0" y="144005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7D50176-94E5-E547-980A-910BCF35F42E}"/>
              </a:ext>
            </a:extLst>
          </p:cNvPr>
          <p:cNvSpPr/>
          <p:nvPr/>
        </p:nvSpPr>
        <p:spPr>
          <a:xfrm>
            <a:off x="119004" y="4709160"/>
            <a:ext cx="3474576" cy="1678465"/>
          </a:xfrm>
          <a:custGeom>
            <a:avLst/>
            <a:gdLst>
              <a:gd name="connsiteX0" fmla="*/ 0 w 3474576"/>
              <a:gd name="connsiteY0" fmla="*/ 279750 h 1678465"/>
              <a:gd name="connsiteX1" fmla="*/ 279750 w 3474576"/>
              <a:gd name="connsiteY1" fmla="*/ 0 h 1678465"/>
              <a:gd name="connsiteX2" fmla="*/ 3194826 w 3474576"/>
              <a:gd name="connsiteY2" fmla="*/ 0 h 1678465"/>
              <a:gd name="connsiteX3" fmla="*/ 3474576 w 3474576"/>
              <a:gd name="connsiteY3" fmla="*/ 279750 h 1678465"/>
              <a:gd name="connsiteX4" fmla="*/ 3474576 w 3474576"/>
              <a:gd name="connsiteY4" fmla="*/ 1398715 h 1678465"/>
              <a:gd name="connsiteX5" fmla="*/ 3194826 w 3474576"/>
              <a:gd name="connsiteY5" fmla="*/ 1678465 h 1678465"/>
              <a:gd name="connsiteX6" fmla="*/ 279750 w 3474576"/>
              <a:gd name="connsiteY6" fmla="*/ 1678465 h 1678465"/>
              <a:gd name="connsiteX7" fmla="*/ 0 w 3474576"/>
              <a:gd name="connsiteY7" fmla="*/ 1398715 h 1678465"/>
              <a:gd name="connsiteX8" fmla="*/ 0 w 3474576"/>
              <a:gd name="connsiteY8" fmla="*/ 279750 h 167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4576" h="1678465" extrusionOk="0">
                <a:moveTo>
                  <a:pt x="0" y="279750"/>
                </a:moveTo>
                <a:cubicBezTo>
                  <a:pt x="-22657" y="111273"/>
                  <a:pt x="112058" y="4951"/>
                  <a:pt x="279750" y="0"/>
                </a:cubicBezTo>
                <a:cubicBezTo>
                  <a:pt x="730953" y="132882"/>
                  <a:pt x="1844638" y="-84951"/>
                  <a:pt x="3194826" y="0"/>
                </a:cubicBezTo>
                <a:cubicBezTo>
                  <a:pt x="3338753" y="10327"/>
                  <a:pt x="3469561" y="152968"/>
                  <a:pt x="3474576" y="279750"/>
                </a:cubicBezTo>
                <a:cubicBezTo>
                  <a:pt x="3560396" y="663139"/>
                  <a:pt x="3566636" y="1217207"/>
                  <a:pt x="3474576" y="1398715"/>
                </a:cubicBezTo>
                <a:cubicBezTo>
                  <a:pt x="3503252" y="1556619"/>
                  <a:pt x="3361943" y="1652503"/>
                  <a:pt x="3194826" y="1678465"/>
                </a:cubicBezTo>
                <a:cubicBezTo>
                  <a:pt x="1999449" y="1766104"/>
                  <a:pt x="1566489" y="1605786"/>
                  <a:pt x="279750" y="1678465"/>
                </a:cubicBezTo>
                <a:cubicBezTo>
                  <a:pt x="122383" y="1651145"/>
                  <a:pt x="-3391" y="1557930"/>
                  <a:pt x="0" y="1398715"/>
                </a:cubicBezTo>
                <a:cubicBezTo>
                  <a:pt x="10376" y="1081099"/>
                  <a:pt x="79066" y="658133"/>
                  <a:pt x="0" y="27975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E65CE5-B6DA-9B46-813B-AA212B12521D}"/>
              </a:ext>
            </a:extLst>
          </p:cNvPr>
          <p:cNvSpPr/>
          <p:nvPr/>
        </p:nvSpPr>
        <p:spPr>
          <a:xfrm>
            <a:off x="8345805" y="4709159"/>
            <a:ext cx="3721504" cy="1678465"/>
          </a:xfrm>
          <a:custGeom>
            <a:avLst/>
            <a:gdLst>
              <a:gd name="connsiteX0" fmla="*/ 0 w 3721504"/>
              <a:gd name="connsiteY0" fmla="*/ 279750 h 1678465"/>
              <a:gd name="connsiteX1" fmla="*/ 279750 w 3721504"/>
              <a:gd name="connsiteY1" fmla="*/ 0 h 1678465"/>
              <a:gd name="connsiteX2" fmla="*/ 3441754 w 3721504"/>
              <a:gd name="connsiteY2" fmla="*/ 0 h 1678465"/>
              <a:gd name="connsiteX3" fmla="*/ 3721504 w 3721504"/>
              <a:gd name="connsiteY3" fmla="*/ 279750 h 1678465"/>
              <a:gd name="connsiteX4" fmla="*/ 3721504 w 3721504"/>
              <a:gd name="connsiteY4" fmla="*/ 1398715 h 1678465"/>
              <a:gd name="connsiteX5" fmla="*/ 3441754 w 3721504"/>
              <a:gd name="connsiteY5" fmla="*/ 1678465 h 1678465"/>
              <a:gd name="connsiteX6" fmla="*/ 279750 w 3721504"/>
              <a:gd name="connsiteY6" fmla="*/ 1678465 h 1678465"/>
              <a:gd name="connsiteX7" fmla="*/ 0 w 3721504"/>
              <a:gd name="connsiteY7" fmla="*/ 1398715 h 1678465"/>
              <a:gd name="connsiteX8" fmla="*/ 0 w 3721504"/>
              <a:gd name="connsiteY8" fmla="*/ 279750 h 167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1504" h="1678465" extrusionOk="0">
                <a:moveTo>
                  <a:pt x="0" y="279750"/>
                </a:moveTo>
                <a:cubicBezTo>
                  <a:pt x="-22657" y="111273"/>
                  <a:pt x="112058" y="4951"/>
                  <a:pt x="279750" y="0"/>
                </a:cubicBezTo>
                <a:cubicBezTo>
                  <a:pt x="1265577" y="132882"/>
                  <a:pt x="2773717" y="-84951"/>
                  <a:pt x="3441754" y="0"/>
                </a:cubicBezTo>
                <a:cubicBezTo>
                  <a:pt x="3585681" y="10327"/>
                  <a:pt x="3716489" y="152968"/>
                  <a:pt x="3721504" y="279750"/>
                </a:cubicBezTo>
                <a:cubicBezTo>
                  <a:pt x="3807324" y="663139"/>
                  <a:pt x="3813564" y="1217207"/>
                  <a:pt x="3721504" y="1398715"/>
                </a:cubicBezTo>
                <a:cubicBezTo>
                  <a:pt x="3750180" y="1556619"/>
                  <a:pt x="3608871" y="1652503"/>
                  <a:pt x="3441754" y="1678465"/>
                </a:cubicBezTo>
                <a:cubicBezTo>
                  <a:pt x="3077983" y="1766104"/>
                  <a:pt x="1252369" y="1605786"/>
                  <a:pt x="279750" y="1678465"/>
                </a:cubicBezTo>
                <a:cubicBezTo>
                  <a:pt x="122383" y="1651145"/>
                  <a:pt x="-3391" y="1557930"/>
                  <a:pt x="0" y="1398715"/>
                </a:cubicBezTo>
                <a:cubicBezTo>
                  <a:pt x="10376" y="1081099"/>
                  <a:pt x="79066" y="658133"/>
                  <a:pt x="0" y="27975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AC3E86-EECA-F948-A93B-C4E70E305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1449532"/>
            <a:ext cx="8483600" cy="47625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0390C1-97CA-7D45-9A1A-A039D40F1189}"/>
              </a:ext>
            </a:extLst>
          </p:cNvPr>
          <p:cNvSpPr txBox="1"/>
          <p:nvPr/>
        </p:nvSpPr>
        <p:spPr>
          <a:xfrm>
            <a:off x="1043251" y="470375"/>
            <a:ext cx="10095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CAN WE WIN WITHOUT THE QUEEN?</a:t>
            </a:r>
          </a:p>
        </p:txBody>
      </p:sp>
    </p:spTree>
    <p:extLst>
      <p:ext uri="{BB962C8B-B14F-4D97-AF65-F5344CB8AC3E}">
        <p14:creationId xmlns:p14="http://schemas.microsoft.com/office/powerpoint/2010/main" val="10873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8413E4-933F-5744-8AB3-0A1A71032B03}"/>
              </a:ext>
            </a:extLst>
          </p:cNvPr>
          <p:cNvCxnSpPr>
            <a:cxnSpLocks/>
          </p:cNvCxnSpPr>
          <p:nvPr/>
        </p:nvCxnSpPr>
        <p:spPr>
          <a:xfrm>
            <a:off x="6096000" y="706582"/>
            <a:ext cx="6927" cy="5334000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B329CE-E29B-F941-A792-267260BD1EBF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2396866" y="3447409"/>
            <a:ext cx="7349155" cy="0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996B593-F588-6141-8838-FDAA3593265C}"/>
              </a:ext>
            </a:extLst>
          </p:cNvPr>
          <p:cNvSpPr/>
          <p:nvPr/>
        </p:nvSpPr>
        <p:spPr>
          <a:xfrm>
            <a:off x="4386224" y="244917"/>
            <a:ext cx="344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HIGH INVITATION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06AE4-8E8B-B049-AF07-FEB96B9B97A3}"/>
              </a:ext>
            </a:extLst>
          </p:cNvPr>
          <p:cNvSpPr/>
          <p:nvPr/>
        </p:nvSpPr>
        <p:spPr>
          <a:xfrm>
            <a:off x="4441645" y="6082139"/>
            <a:ext cx="3328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LOW INVITATION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9F98C1-B5CE-C842-980F-FF0981632289}"/>
              </a:ext>
            </a:extLst>
          </p:cNvPr>
          <p:cNvSpPr/>
          <p:nvPr/>
        </p:nvSpPr>
        <p:spPr>
          <a:xfrm>
            <a:off x="9746021" y="3031907"/>
            <a:ext cx="23855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HIGH</a:t>
            </a:r>
          </a:p>
          <a:p>
            <a:pPr algn="ctr"/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CHALLENGE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32EC9D-9CFF-3F47-BDBF-9FECD27D7CE1}"/>
              </a:ext>
            </a:extLst>
          </p:cNvPr>
          <p:cNvSpPr/>
          <p:nvPr/>
        </p:nvSpPr>
        <p:spPr>
          <a:xfrm>
            <a:off x="11278" y="3031910"/>
            <a:ext cx="23855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LOW</a:t>
            </a:r>
          </a:p>
          <a:p>
            <a:pPr algn="ctr"/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CHALLENGE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F9CD9C-C45D-F14B-8198-1DFDE3946C70}"/>
              </a:ext>
            </a:extLst>
          </p:cNvPr>
          <p:cNvSpPr/>
          <p:nvPr/>
        </p:nvSpPr>
        <p:spPr>
          <a:xfrm>
            <a:off x="3312459" y="1587669"/>
            <a:ext cx="18591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Consumer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cozy culture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017DA6-DFAA-DE4B-8DFC-C00DCE3EAB1B}"/>
              </a:ext>
            </a:extLst>
          </p:cNvPr>
          <p:cNvSpPr/>
          <p:nvPr/>
        </p:nvSpPr>
        <p:spPr>
          <a:xfrm>
            <a:off x="2972624" y="4212050"/>
            <a:ext cx="253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Boring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apathetic culture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DBC354-DABF-274C-B380-A34A2B71F9E3}"/>
              </a:ext>
            </a:extLst>
          </p:cNvPr>
          <p:cNvSpPr/>
          <p:nvPr/>
        </p:nvSpPr>
        <p:spPr>
          <a:xfrm>
            <a:off x="6297506" y="1587669"/>
            <a:ext cx="2945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Discipling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empowered culture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0D090B-EA2E-1C45-9D11-8E39C8D072A1}"/>
              </a:ext>
            </a:extLst>
          </p:cNvPr>
          <p:cNvSpPr/>
          <p:nvPr/>
        </p:nvSpPr>
        <p:spPr>
          <a:xfrm>
            <a:off x="6330572" y="4208545"/>
            <a:ext cx="29983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Stressful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discouraged culture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5638767-6809-274E-BE58-9B78895BB03A}"/>
              </a:ext>
            </a:extLst>
          </p:cNvPr>
          <p:cNvCxnSpPr>
            <a:cxnSpLocks/>
          </p:cNvCxnSpPr>
          <p:nvPr/>
        </p:nvCxnSpPr>
        <p:spPr>
          <a:xfrm>
            <a:off x="5250985" y="3031907"/>
            <a:ext cx="1357633" cy="95820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B7B8A07-5432-5E4D-A672-77EDFC3DD9BB}"/>
              </a:ext>
            </a:extLst>
          </p:cNvPr>
          <p:cNvCxnSpPr>
            <a:cxnSpLocks/>
          </p:cNvCxnSpPr>
          <p:nvPr/>
        </p:nvCxnSpPr>
        <p:spPr>
          <a:xfrm>
            <a:off x="4987636" y="4031666"/>
            <a:ext cx="1620982" cy="17687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7F9BE8C-1F0C-914E-B6FF-ED9DDF91A180}"/>
              </a:ext>
            </a:extLst>
          </p:cNvPr>
          <p:cNvCxnSpPr>
            <a:cxnSpLocks/>
          </p:cNvCxnSpPr>
          <p:nvPr/>
        </p:nvCxnSpPr>
        <p:spPr>
          <a:xfrm flipV="1">
            <a:off x="7774311" y="2418666"/>
            <a:ext cx="0" cy="159914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4545E77-0A4B-BF4A-AA0E-EEB1CCC4B944}"/>
              </a:ext>
            </a:extLst>
          </p:cNvPr>
          <p:cNvSpPr/>
          <p:nvPr/>
        </p:nvSpPr>
        <p:spPr>
          <a:xfrm>
            <a:off x="11152909" y="5915891"/>
            <a:ext cx="845127" cy="84512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F1C6BBC-31B2-2D4C-9F8A-250DF4ED5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962" y="6036938"/>
            <a:ext cx="668482" cy="57935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D855865-BBEB-6B44-B868-D49C664DCB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406" y="2580176"/>
            <a:ext cx="1468478" cy="147382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AC6207C-BE8E-924E-B8F5-5C1BFA1DE2F9}"/>
              </a:ext>
            </a:extLst>
          </p:cNvPr>
          <p:cNvSpPr/>
          <p:nvPr/>
        </p:nvSpPr>
        <p:spPr>
          <a:xfrm>
            <a:off x="8846840" y="706582"/>
            <a:ext cx="2728632" cy="830997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INTENTIONAL</a:t>
            </a:r>
          </a:p>
          <a:p>
            <a:pPr algn="ctr"/>
            <a:r>
              <a:rPr lang="en-US" sz="2400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DECISION</a:t>
            </a:r>
          </a:p>
        </p:txBody>
      </p:sp>
    </p:spTree>
    <p:extLst>
      <p:ext uri="{BB962C8B-B14F-4D97-AF65-F5344CB8AC3E}">
        <p14:creationId xmlns:p14="http://schemas.microsoft.com/office/powerpoint/2010/main" val="37498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ED9141-02DC-304A-83F5-25559B082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4440"/>
            <a:ext cx="12192000" cy="32300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278048-5AB0-A947-94EC-D4EE85F6FFFF}"/>
              </a:ext>
            </a:extLst>
          </p:cNvPr>
          <p:cNvCxnSpPr>
            <a:cxnSpLocks/>
          </p:cNvCxnSpPr>
          <p:nvPr/>
        </p:nvCxnSpPr>
        <p:spPr>
          <a:xfrm>
            <a:off x="6109855" y="2244440"/>
            <a:ext cx="11483" cy="327918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2413D7-FB00-BB44-AF8A-A2B98C7C508E}"/>
              </a:ext>
            </a:extLst>
          </p:cNvPr>
          <p:cNvCxnSpPr>
            <a:cxnSpLocks/>
          </p:cNvCxnSpPr>
          <p:nvPr/>
        </p:nvCxnSpPr>
        <p:spPr>
          <a:xfrm>
            <a:off x="9959906" y="4932218"/>
            <a:ext cx="0" cy="56521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1A7F8FB-D41B-3E4B-82AB-84C7D3360F70}"/>
              </a:ext>
            </a:extLst>
          </p:cNvPr>
          <p:cNvSpPr txBox="1"/>
          <p:nvPr/>
        </p:nvSpPr>
        <p:spPr>
          <a:xfrm>
            <a:off x="858979" y="456520"/>
            <a:ext cx="10489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How many churches will make this shift?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DA7DA8-6310-CE41-8954-BE7ACB36F4F3}"/>
              </a:ext>
            </a:extLst>
          </p:cNvPr>
          <p:cNvSpPr txBox="1"/>
          <p:nvPr/>
        </p:nvSpPr>
        <p:spPr>
          <a:xfrm>
            <a:off x="6096000" y="3259314"/>
            <a:ext cx="1979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Consumer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cozy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culture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3E0173-7B01-9747-907A-521567B4E28E}"/>
              </a:ext>
            </a:extLst>
          </p:cNvPr>
          <p:cNvSpPr txBox="1"/>
          <p:nvPr/>
        </p:nvSpPr>
        <p:spPr>
          <a:xfrm>
            <a:off x="9457050" y="3438736"/>
            <a:ext cx="2727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Stressful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discouraged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culture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8EFDE-0904-8A40-9951-F9490BE39183}"/>
              </a:ext>
            </a:extLst>
          </p:cNvPr>
          <p:cNvSpPr txBox="1"/>
          <p:nvPr/>
        </p:nvSpPr>
        <p:spPr>
          <a:xfrm>
            <a:off x="0" y="3443432"/>
            <a:ext cx="402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56C638-6464-554C-A4F3-6998FFC046D6}"/>
              </a:ext>
            </a:extLst>
          </p:cNvPr>
          <p:cNvCxnSpPr>
            <a:cxnSpLocks/>
          </p:cNvCxnSpPr>
          <p:nvPr/>
        </p:nvCxnSpPr>
        <p:spPr>
          <a:xfrm>
            <a:off x="0" y="5497437"/>
            <a:ext cx="1219200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07ECCC3-1D94-D64B-ACE2-8E0D58C8AF9B}"/>
              </a:ext>
            </a:extLst>
          </p:cNvPr>
          <p:cNvSpPr/>
          <p:nvPr/>
        </p:nvSpPr>
        <p:spPr>
          <a:xfrm>
            <a:off x="4118945" y="1336560"/>
            <a:ext cx="3956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INNOVATION CURVE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D120CF-B0BA-AC41-8FEE-158D6EE21927}"/>
              </a:ext>
            </a:extLst>
          </p:cNvPr>
          <p:cNvSpPr txBox="1"/>
          <p:nvPr/>
        </p:nvSpPr>
        <p:spPr>
          <a:xfrm>
            <a:off x="8328781" y="2812384"/>
            <a:ext cx="1796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Boring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apathetic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culture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036ED1-0E3C-6E43-B149-DA19585571DA}"/>
              </a:ext>
            </a:extLst>
          </p:cNvPr>
          <p:cNvCxnSpPr>
            <a:cxnSpLocks/>
          </p:cNvCxnSpPr>
          <p:nvPr/>
        </p:nvCxnSpPr>
        <p:spPr>
          <a:xfrm>
            <a:off x="8322037" y="3674264"/>
            <a:ext cx="0" cy="182317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A093F3C-9385-EF4D-8430-C4FAAD155642}"/>
              </a:ext>
            </a:extLst>
          </p:cNvPr>
          <p:cNvSpPr txBox="1"/>
          <p:nvPr/>
        </p:nvSpPr>
        <p:spPr>
          <a:xfrm>
            <a:off x="4054635" y="3259313"/>
            <a:ext cx="2039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Discipling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empowered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193154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50212E-7A07-8D49-97A2-E2D203DBF561}"/>
              </a:ext>
            </a:extLst>
          </p:cNvPr>
          <p:cNvSpPr/>
          <p:nvPr/>
        </p:nvSpPr>
        <p:spPr>
          <a:xfrm>
            <a:off x="3206963" y="3136612"/>
            <a:ext cx="5773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SENDINSTITUTE.ORG</a:t>
            </a:r>
            <a:endParaRPr lang="en-US" sz="3200" b="1" spc="600" dirty="0"/>
          </a:p>
        </p:txBody>
      </p:sp>
    </p:spTree>
    <p:extLst>
      <p:ext uri="{BB962C8B-B14F-4D97-AF65-F5344CB8AC3E}">
        <p14:creationId xmlns:p14="http://schemas.microsoft.com/office/powerpoint/2010/main" val="144478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2221F-6360-5846-8DF6-4D9FFA729889}"/>
              </a:ext>
            </a:extLst>
          </p:cNvPr>
          <p:cNvSpPr/>
          <p:nvPr/>
        </p:nvSpPr>
        <p:spPr>
          <a:xfrm>
            <a:off x="3728221" y="483719"/>
            <a:ext cx="46686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PSALM 42:1-5</a:t>
            </a:r>
          </a:p>
          <a:p>
            <a:endParaRPr lang="en-US" baseline="300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</a:endParaRPr>
          </a:p>
          <a:p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1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As the deer pants for streams of water,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   so my soul pants for you, my God.</a:t>
            </a:r>
          </a:p>
          <a:p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My soul thirsts for God, for the living God.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   When can I go and meet with God?</a:t>
            </a:r>
          </a:p>
          <a:p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3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My tears have been my food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   day and night,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while people say to me all day long,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   “Where is your God?”</a:t>
            </a:r>
          </a:p>
          <a:p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4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These things I remember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   as I pour out my soul: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how I used to go to the house of God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   under the protection of the Mighty One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with shouts of joy and praise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   among the festive throng.</a:t>
            </a:r>
          </a:p>
          <a:p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5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Why, my soul, are you downcast?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   Why so disturbed within me?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Put your hope in God,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   for I will yet praise him,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   my Savior and my God.</a:t>
            </a:r>
          </a:p>
        </p:txBody>
      </p:sp>
    </p:spTree>
    <p:extLst>
      <p:ext uri="{BB962C8B-B14F-4D97-AF65-F5344CB8AC3E}">
        <p14:creationId xmlns:p14="http://schemas.microsoft.com/office/powerpoint/2010/main" val="401290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2221F-6360-5846-8DF6-4D9FFA729889}"/>
              </a:ext>
            </a:extLst>
          </p:cNvPr>
          <p:cNvSpPr/>
          <p:nvPr/>
        </p:nvSpPr>
        <p:spPr>
          <a:xfrm>
            <a:off x="3728221" y="483719"/>
            <a:ext cx="46686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PSALM 42:1-5</a:t>
            </a:r>
          </a:p>
          <a:p>
            <a:endParaRPr lang="en-US" baseline="300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</a:endParaRPr>
          </a:p>
          <a:p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1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As the deer pants for streams of water,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   so my soul pants for you, my God.</a:t>
            </a:r>
          </a:p>
          <a:p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My soul thirsts for God, for the living God.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   When can I go and meet with God?</a:t>
            </a:r>
          </a:p>
          <a:p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3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My tears have been my food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   day and night,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while people say to me all day long,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   “Where is your God?”</a:t>
            </a:r>
          </a:p>
          <a:p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4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 These things I remember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    as I pour out my soul: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how I used to go to the house of God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    under the protection of the Mighty One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with shouts of joy and praise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    among the festive throng.</a:t>
            </a:r>
          </a:p>
          <a:p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5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Why, my soul, are you downcast?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   Why so disturbed within me?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Put your hope in God,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   for I will yet praise him,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   my Savior and my God.</a:t>
            </a:r>
          </a:p>
        </p:txBody>
      </p:sp>
    </p:spTree>
    <p:extLst>
      <p:ext uri="{BB962C8B-B14F-4D97-AF65-F5344CB8AC3E}">
        <p14:creationId xmlns:p14="http://schemas.microsoft.com/office/powerpoint/2010/main" val="40393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CE4D914-2E1E-5A48-AA98-EF8A3871A352}"/>
              </a:ext>
            </a:extLst>
          </p:cNvPr>
          <p:cNvSpPr/>
          <p:nvPr/>
        </p:nvSpPr>
        <p:spPr>
          <a:xfrm>
            <a:off x="9354127" y="2536234"/>
            <a:ext cx="2415965" cy="23469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2AB90DE-8118-8149-AF32-C6C5418BF6AB}"/>
              </a:ext>
            </a:extLst>
          </p:cNvPr>
          <p:cNvSpPr/>
          <p:nvPr/>
        </p:nvSpPr>
        <p:spPr>
          <a:xfrm>
            <a:off x="9351969" y="2520994"/>
            <a:ext cx="2415965" cy="234696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690431B-55EC-C94E-8CFC-EC731B96B30F}"/>
              </a:ext>
            </a:extLst>
          </p:cNvPr>
          <p:cNvSpPr/>
          <p:nvPr/>
        </p:nvSpPr>
        <p:spPr>
          <a:xfrm>
            <a:off x="6409322" y="2525137"/>
            <a:ext cx="2415965" cy="23469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AD05CE2-5EC7-7D42-A848-C675B9198925}"/>
              </a:ext>
            </a:extLst>
          </p:cNvPr>
          <p:cNvSpPr/>
          <p:nvPr/>
        </p:nvSpPr>
        <p:spPr>
          <a:xfrm>
            <a:off x="3451435" y="2525137"/>
            <a:ext cx="2415965" cy="23469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591A5E7-5B36-6548-8204-C15C519A8C3E}"/>
              </a:ext>
            </a:extLst>
          </p:cNvPr>
          <p:cNvSpPr/>
          <p:nvPr/>
        </p:nvSpPr>
        <p:spPr>
          <a:xfrm>
            <a:off x="502920" y="2545080"/>
            <a:ext cx="2415965" cy="23469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61BD61-898E-AF45-A3FD-4D99ED7687C7}"/>
              </a:ext>
            </a:extLst>
          </p:cNvPr>
          <p:cNvSpPr txBox="1"/>
          <p:nvPr/>
        </p:nvSpPr>
        <p:spPr>
          <a:xfrm>
            <a:off x="502920" y="470375"/>
            <a:ext cx="1170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FOUR PHASES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785807-3B78-4347-9A79-038ED78AD2BC}"/>
              </a:ext>
            </a:extLst>
          </p:cNvPr>
          <p:cNvSpPr/>
          <p:nvPr/>
        </p:nvSpPr>
        <p:spPr>
          <a:xfrm>
            <a:off x="623785" y="2678664"/>
            <a:ext cx="218842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PHASE 1</a:t>
            </a:r>
          </a:p>
          <a:p>
            <a:pPr algn="ctr"/>
            <a:endParaRPr lang="en-US" sz="2400" dirty="0">
              <a:solidFill>
                <a:srgbClr val="C00000"/>
              </a:solidFill>
              <a:latin typeface="Avenir Next" panose="020B0503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Pause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and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Innovate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0B5511-93A3-E34A-8731-95164E9E6C6B}"/>
              </a:ext>
            </a:extLst>
          </p:cNvPr>
          <p:cNvSpPr/>
          <p:nvPr/>
        </p:nvSpPr>
        <p:spPr>
          <a:xfrm>
            <a:off x="3557060" y="2678664"/>
            <a:ext cx="218842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PHASE 2</a:t>
            </a:r>
          </a:p>
          <a:p>
            <a:pPr algn="ctr"/>
            <a:endParaRPr lang="en-US" sz="2400" dirty="0">
              <a:solidFill>
                <a:srgbClr val="C00000"/>
              </a:solidFill>
              <a:latin typeface="Avenir Next" panose="020B0503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Prepare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and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Plan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184087-C689-B347-BA15-0E963373958B}"/>
              </a:ext>
            </a:extLst>
          </p:cNvPr>
          <p:cNvSpPr/>
          <p:nvPr/>
        </p:nvSpPr>
        <p:spPr>
          <a:xfrm>
            <a:off x="6523095" y="2678663"/>
            <a:ext cx="218842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PHASE 3</a:t>
            </a:r>
          </a:p>
          <a:p>
            <a:pPr algn="ctr"/>
            <a:endParaRPr lang="en-US" sz="2400" dirty="0">
              <a:solidFill>
                <a:srgbClr val="C00000"/>
              </a:solidFill>
              <a:latin typeface="Avenir Next" panose="020B0503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Engage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and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Execute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FDA7DE-1829-174A-B162-E958E14F2ABE}"/>
              </a:ext>
            </a:extLst>
          </p:cNvPr>
          <p:cNvSpPr/>
          <p:nvPr/>
        </p:nvSpPr>
        <p:spPr>
          <a:xfrm>
            <a:off x="9467900" y="2678663"/>
            <a:ext cx="218842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PHASE 4</a:t>
            </a:r>
          </a:p>
          <a:p>
            <a:pPr algn="ctr"/>
            <a:endParaRPr lang="en-US" sz="2400" dirty="0">
              <a:solidFill>
                <a:srgbClr val="C00000"/>
              </a:solidFill>
              <a:latin typeface="Avenir Next" panose="020B0503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Recover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and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Reemerge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CB9862-DE74-E940-AC98-78F40445CE2B}"/>
              </a:ext>
            </a:extLst>
          </p:cNvPr>
          <p:cNvSpPr/>
          <p:nvPr/>
        </p:nvSpPr>
        <p:spPr>
          <a:xfrm>
            <a:off x="502920" y="1336560"/>
            <a:ext cx="10931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LEADING </a:t>
            </a:r>
            <a:r>
              <a:rPr lang="en-US" sz="2400" b="1" u="sng" spc="300" dirty="0">
                <a:solidFill>
                  <a:srgbClr val="C00000"/>
                </a:solidFill>
                <a:latin typeface="Avenir Next" panose="020B0503020202020204" pitchFamily="34" charset="0"/>
              </a:rPr>
              <a:t>DURING</a:t>
            </a:r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 THE COVID-19 CRISIS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9CDE36C8-F02D-C946-A9AD-CBAA196B8C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357" y="5920165"/>
            <a:ext cx="1004577" cy="57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4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CB9862-DE74-E940-AC98-78F40445CE2B}"/>
              </a:ext>
            </a:extLst>
          </p:cNvPr>
          <p:cNvSpPr/>
          <p:nvPr/>
        </p:nvSpPr>
        <p:spPr>
          <a:xfrm>
            <a:off x="2255520" y="1099875"/>
            <a:ext cx="769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How do you think 6 months of interruption will impact how we do church in North America?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DD3CB1-1543-D44A-81FB-E657B9A95868}"/>
              </a:ext>
            </a:extLst>
          </p:cNvPr>
          <p:cNvSpPr/>
          <p:nvPr/>
        </p:nvSpPr>
        <p:spPr>
          <a:xfrm>
            <a:off x="2772419" y="3316374"/>
            <a:ext cx="6662401" cy="2439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b="1" spc="600" dirty="0">
                <a:solidFill>
                  <a:srgbClr val="C00000"/>
                </a:solidFill>
                <a:latin typeface="Avenir Next" panose="020B0503020202020204" pitchFamily="34" charset="0"/>
              </a:rPr>
              <a:t>EQUAL</a:t>
            </a:r>
          </a:p>
          <a:p>
            <a:pPr algn="ctr">
              <a:lnSpc>
                <a:spcPts val="6000"/>
              </a:lnSpc>
            </a:pPr>
            <a:r>
              <a:rPr lang="en-US" sz="6000" b="1" spc="600" dirty="0">
                <a:solidFill>
                  <a:srgbClr val="C00000"/>
                </a:solidFill>
                <a:latin typeface="Avenir Next" panose="020B0503020202020204" pitchFamily="34" charset="0"/>
              </a:rPr>
              <a:t>OPPORTUNITY</a:t>
            </a:r>
          </a:p>
          <a:p>
            <a:pPr algn="ctr">
              <a:lnSpc>
                <a:spcPts val="6000"/>
              </a:lnSpc>
            </a:pPr>
            <a:r>
              <a:rPr lang="en-US" sz="6000" b="1" spc="600" dirty="0">
                <a:solidFill>
                  <a:srgbClr val="C00000"/>
                </a:solidFill>
                <a:latin typeface="Avenir Next" panose="020B0503020202020204" pitchFamily="34" charset="0"/>
              </a:rPr>
              <a:t>FOR CHANGE</a:t>
            </a:r>
            <a:endParaRPr lang="en-US" sz="6000" spc="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8413E4-933F-5744-8AB3-0A1A71032B03}"/>
              </a:ext>
            </a:extLst>
          </p:cNvPr>
          <p:cNvCxnSpPr>
            <a:cxnSpLocks/>
          </p:cNvCxnSpPr>
          <p:nvPr/>
        </p:nvCxnSpPr>
        <p:spPr>
          <a:xfrm>
            <a:off x="6096000" y="706582"/>
            <a:ext cx="6927" cy="5334000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B329CE-E29B-F941-A792-267260BD1EBF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2396868" y="3447409"/>
            <a:ext cx="7349153" cy="0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996B593-F588-6141-8838-FDAA3593265C}"/>
              </a:ext>
            </a:extLst>
          </p:cNvPr>
          <p:cNvSpPr/>
          <p:nvPr/>
        </p:nvSpPr>
        <p:spPr>
          <a:xfrm>
            <a:off x="4386224" y="244917"/>
            <a:ext cx="344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HIGH INVITATION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06AE4-8E8B-B049-AF07-FEB96B9B97A3}"/>
              </a:ext>
            </a:extLst>
          </p:cNvPr>
          <p:cNvSpPr/>
          <p:nvPr/>
        </p:nvSpPr>
        <p:spPr>
          <a:xfrm>
            <a:off x="4441645" y="6082139"/>
            <a:ext cx="3328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LOW INVITATION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9F98C1-B5CE-C842-980F-FF0981632289}"/>
              </a:ext>
            </a:extLst>
          </p:cNvPr>
          <p:cNvSpPr/>
          <p:nvPr/>
        </p:nvSpPr>
        <p:spPr>
          <a:xfrm>
            <a:off x="9746021" y="3031907"/>
            <a:ext cx="23855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HIGH</a:t>
            </a:r>
          </a:p>
          <a:p>
            <a:pPr algn="ctr"/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CHALLENGE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32EC9D-9CFF-3F47-BDBF-9FECD27D7CE1}"/>
              </a:ext>
            </a:extLst>
          </p:cNvPr>
          <p:cNvSpPr/>
          <p:nvPr/>
        </p:nvSpPr>
        <p:spPr>
          <a:xfrm>
            <a:off x="11279" y="3031910"/>
            <a:ext cx="23855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LOW</a:t>
            </a:r>
          </a:p>
          <a:p>
            <a:pPr algn="ctr"/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CHALLENGE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F9CD9C-C45D-F14B-8198-1DFDE3946C70}"/>
              </a:ext>
            </a:extLst>
          </p:cNvPr>
          <p:cNvSpPr/>
          <p:nvPr/>
        </p:nvSpPr>
        <p:spPr>
          <a:xfrm>
            <a:off x="3312459" y="1587669"/>
            <a:ext cx="18591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Consumer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cozy culture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017DA6-DFAA-DE4B-8DFC-C00DCE3EAB1B}"/>
              </a:ext>
            </a:extLst>
          </p:cNvPr>
          <p:cNvSpPr/>
          <p:nvPr/>
        </p:nvSpPr>
        <p:spPr>
          <a:xfrm>
            <a:off x="2972624" y="4212050"/>
            <a:ext cx="253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Boring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apathetic culture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DBC354-DABF-274C-B380-A34A2B71F9E3}"/>
              </a:ext>
            </a:extLst>
          </p:cNvPr>
          <p:cNvSpPr/>
          <p:nvPr/>
        </p:nvSpPr>
        <p:spPr>
          <a:xfrm>
            <a:off x="6297506" y="1587669"/>
            <a:ext cx="2945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Discipling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empowered culture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0D090B-EA2E-1C45-9D11-8E39C8D072A1}"/>
              </a:ext>
            </a:extLst>
          </p:cNvPr>
          <p:cNvSpPr/>
          <p:nvPr/>
        </p:nvSpPr>
        <p:spPr>
          <a:xfrm>
            <a:off x="6330572" y="4208545"/>
            <a:ext cx="29983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Stressful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discouraged culture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5638767-6809-274E-BE58-9B78895BB03A}"/>
              </a:ext>
            </a:extLst>
          </p:cNvPr>
          <p:cNvCxnSpPr>
            <a:cxnSpLocks/>
          </p:cNvCxnSpPr>
          <p:nvPr/>
        </p:nvCxnSpPr>
        <p:spPr>
          <a:xfrm>
            <a:off x="5250985" y="3031907"/>
            <a:ext cx="1357633" cy="95820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B7B8A07-5432-5E4D-A672-77EDFC3DD9BB}"/>
              </a:ext>
            </a:extLst>
          </p:cNvPr>
          <p:cNvCxnSpPr>
            <a:cxnSpLocks/>
          </p:cNvCxnSpPr>
          <p:nvPr/>
        </p:nvCxnSpPr>
        <p:spPr>
          <a:xfrm>
            <a:off x="4987636" y="4031666"/>
            <a:ext cx="1620982" cy="17687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7F9BE8C-1F0C-914E-B6FF-ED9DDF91A180}"/>
              </a:ext>
            </a:extLst>
          </p:cNvPr>
          <p:cNvCxnSpPr>
            <a:cxnSpLocks/>
          </p:cNvCxnSpPr>
          <p:nvPr/>
        </p:nvCxnSpPr>
        <p:spPr>
          <a:xfrm flipV="1">
            <a:off x="7774311" y="2418666"/>
            <a:ext cx="0" cy="159914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4545E77-0A4B-BF4A-AA0E-EEB1CCC4B944}"/>
              </a:ext>
            </a:extLst>
          </p:cNvPr>
          <p:cNvSpPr/>
          <p:nvPr/>
        </p:nvSpPr>
        <p:spPr>
          <a:xfrm>
            <a:off x="11152909" y="5915891"/>
            <a:ext cx="845127" cy="84512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F1C6BBC-31B2-2D4C-9F8A-250DF4ED5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962" y="6036938"/>
            <a:ext cx="668482" cy="57935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D855865-BBEB-6B44-B868-D49C664DCB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406" y="2580176"/>
            <a:ext cx="1468478" cy="147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4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0F045D3-5063-6140-BCED-8D902BC181BE}"/>
              </a:ext>
            </a:extLst>
          </p:cNvPr>
          <p:cNvSpPr/>
          <p:nvPr/>
        </p:nvSpPr>
        <p:spPr>
          <a:xfrm>
            <a:off x="502920" y="470375"/>
            <a:ext cx="3348644" cy="48974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CE4D914-2E1E-5A48-AA98-EF8A3871A352}"/>
              </a:ext>
            </a:extLst>
          </p:cNvPr>
          <p:cNvSpPr/>
          <p:nvPr/>
        </p:nvSpPr>
        <p:spPr>
          <a:xfrm>
            <a:off x="9354127" y="2536234"/>
            <a:ext cx="2415965" cy="23469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690431B-55EC-C94E-8CFC-EC731B96B30F}"/>
              </a:ext>
            </a:extLst>
          </p:cNvPr>
          <p:cNvSpPr/>
          <p:nvPr/>
        </p:nvSpPr>
        <p:spPr>
          <a:xfrm>
            <a:off x="6409322" y="2525137"/>
            <a:ext cx="2415965" cy="23469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AD05CE2-5EC7-7D42-A848-C675B9198925}"/>
              </a:ext>
            </a:extLst>
          </p:cNvPr>
          <p:cNvSpPr/>
          <p:nvPr/>
        </p:nvSpPr>
        <p:spPr>
          <a:xfrm>
            <a:off x="3451435" y="2525137"/>
            <a:ext cx="2415965" cy="23469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591A5E7-5B36-6548-8204-C15C519A8C3E}"/>
              </a:ext>
            </a:extLst>
          </p:cNvPr>
          <p:cNvSpPr/>
          <p:nvPr/>
        </p:nvSpPr>
        <p:spPr>
          <a:xfrm>
            <a:off x="502920" y="2545080"/>
            <a:ext cx="2415965" cy="23469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61BD61-898E-AF45-A3FD-4D99ED7687C7}"/>
              </a:ext>
            </a:extLst>
          </p:cNvPr>
          <p:cNvSpPr txBox="1"/>
          <p:nvPr/>
        </p:nvSpPr>
        <p:spPr>
          <a:xfrm>
            <a:off x="502920" y="470375"/>
            <a:ext cx="1170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FOUR STAGES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785807-3B78-4347-9A79-038ED78AD2BC}"/>
              </a:ext>
            </a:extLst>
          </p:cNvPr>
          <p:cNvSpPr/>
          <p:nvPr/>
        </p:nvSpPr>
        <p:spPr>
          <a:xfrm>
            <a:off x="653664" y="2844924"/>
            <a:ext cx="212866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STAGE 1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venir Next" panose="020B0503020202020204" pitchFamily="34" charset="0"/>
              </a:rPr>
              <a:t>Current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Apr - May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0B5511-93A3-E34A-8731-95164E9E6C6B}"/>
              </a:ext>
            </a:extLst>
          </p:cNvPr>
          <p:cNvSpPr/>
          <p:nvPr/>
        </p:nvSpPr>
        <p:spPr>
          <a:xfrm>
            <a:off x="3586939" y="2844924"/>
            <a:ext cx="212866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STAGE 2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venir Next" panose="020B0503020202020204" pitchFamily="34" charset="0"/>
              </a:rPr>
              <a:t>Near-Term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Jun - Aug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184087-C689-B347-BA15-0E963373958B}"/>
              </a:ext>
            </a:extLst>
          </p:cNvPr>
          <p:cNvSpPr/>
          <p:nvPr/>
        </p:nvSpPr>
        <p:spPr>
          <a:xfrm>
            <a:off x="6552975" y="2844923"/>
            <a:ext cx="2128660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STAGE 3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venir Next" panose="020B0503020202020204" pitchFamily="34" charset="0"/>
              </a:rPr>
              <a:t>Short-Term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Sep - Dec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FDA7DE-1829-174A-B162-E958E14F2ABE}"/>
              </a:ext>
            </a:extLst>
          </p:cNvPr>
          <p:cNvSpPr/>
          <p:nvPr/>
        </p:nvSpPr>
        <p:spPr>
          <a:xfrm>
            <a:off x="9497780" y="2844923"/>
            <a:ext cx="212866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STAGE 4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venir Next" panose="020B0503020202020204" pitchFamily="34" charset="0"/>
              </a:rPr>
              <a:t>Long-Term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2021+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CB9862-DE74-E940-AC98-78F40445CE2B}"/>
              </a:ext>
            </a:extLst>
          </p:cNvPr>
          <p:cNvSpPr/>
          <p:nvPr/>
        </p:nvSpPr>
        <p:spPr>
          <a:xfrm>
            <a:off x="502920" y="1336560"/>
            <a:ext cx="10931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LEADING </a:t>
            </a:r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POST COVID-19</a:t>
            </a:r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TOWARDS </a:t>
            </a:r>
          </a:p>
          <a:p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DISCIPLING AND A CULTURE OF EMPOWERMENT</a:t>
            </a:r>
          </a:p>
        </p:txBody>
      </p:sp>
    </p:spTree>
    <p:extLst>
      <p:ext uri="{BB962C8B-B14F-4D97-AF65-F5344CB8AC3E}">
        <p14:creationId xmlns:p14="http://schemas.microsoft.com/office/powerpoint/2010/main" val="315623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BB41DC-04F8-B944-BD4A-89794CA0BFBE}"/>
              </a:ext>
            </a:extLst>
          </p:cNvPr>
          <p:cNvSpPr/>
          <p:nvPr/>
        </p:nvSpPr>
        <p:spPr>
          <a:xfrm>
            <a:off x="502920" y="470375"/>
            <a:ext cx="2225040" cy="48974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A7F8FB-D41B-3E4B-82AB-84C7D3360F70}"/>
              </a:ext>
            </a:extLst>
          </p:cNvPr>
          <p:cNvSpPr txBox="1"/>
          <p:nvPr/>
        </p:nvSpPr>
        <p:spPr>
          <a:xfrm>
            <a:off x="502920" y="470375"/>
            <a:ext cx="1170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STAGE 1:</a:t>
            </a:r>
            <a:r>
              <a:rPr 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CURRENT REALITY (APRIL AND MAY)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ED9141-02DC-304A-83F5-25559B082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4440"/>
            <a:ext cx="12192000" cy="32300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278048-5AB0-A947-94EC-D4EE85F6FFFF}"/>
              </a:ext>
            </a:extLst>
          </p:cNvPr>
          <p:cNvCxnSpPr>
            <a:cxnSpLocks/>
          </p:cNvCxnSpPr>
          <p:nvPr/>
        </p:nvCxnSpPr>
        <p:spPr>
          <a:xfrm>
            <a:off x="3206338" y="4269638"/>
            <a:ext cx="0" cy="12277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2413D7-FB00-BB44-AF8A-A2B98C7C508E}"/>
              </a:ext>
            </a:extLst>
          </p:cNvPr>
          <p:cNvCxnSpPr>
            <a:cxnSpLocks/>
          </p:cNvCxnSpPr>
          <p:nvPr/>
        </p:nvCxnSpPr>
        <p:spPr>
          <a:xfrm>
            <a:off x="10928332" y="5272644"/>
            <a:ext cx="0" cy="22479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DA7DA8-6310-CE41-8954-BE7ACB36F4F3}"/>
              </a:ext>
            </a:extLst>
          </p:cNvPr>
          <p:cNvSpPr txBox="1"/>
          <p:nvPr/>
        </p:nvSpPr>
        <p:spPr>
          <a:xfrm>
            <a:off x="4084320" y="3438641"/>
            <a:ext cx="402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Virtual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Engagement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3E0173-7B01-9747-907A-521567B4E28E}"/>
              </a:ext>
            </a:extLst>
          </p:cNvPr>
          <p:cNvSpPr txBox="1"/>
          <p:nvPr/>
        </p:nvSpPr>
        <p:spPr>
          <a:xfrm>
            <a:off x="10239563" y="3438736"/>
            <a:ext cx="1944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Large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Groups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8EFDE-0904-8A40-9951-F9490BE39183}"/>
              </a:ext>
            </a:extLst>
          </p:cNvPr>
          <p:cNvSpPr txBox="1"/>
          <p:nvPr/>
        </p:nvSpPr>
        <p:spPr>
          <a:xfrm>
            <a:off x="0" y="3092912"/>
            <a:ext cx="3206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Small Groups or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Physical Engagement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56C638-6464-554C-A4F3-6998FFC046D6}"/>
              </a:ext>
            </a:extLst>
          </p:cNvPr>
          <p:cNvCxnSpPr>
            <a:cxnSpLocks/>
          </p:cNvCxnSpPr>
          <p:nvPr/>
        </p:nvCxnSpPr>
        <p:spPr>
          <a:xfrm>
            <a:off x="0" y="5497437"/>
            <a:ext cx="1219200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E09F0B5-F54A-B94F-8DC2-76E5A2E7F233}"/>
              </a:ext>
            </a:extLst>
          </p:cNvPr>
          <p:cNvSpPr/>
          <p:nvPr/>
        </p:nvSpPr>
        <p:spPr>
          <a:xfrm>
            <a:off x="502920" y="1336560"/>
            <a:ext cx="3738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PLANNING ENERGY</a:t>
            </a:r>
          </a:p>
        </p:txBody>
      </p:sp>
    </p:spTree>
    <p:extLst>
      <p:ext uri="{BB962C8B-B14F-4D97-AF65-F5344CB8AC3E}">
        <p14:creationId xmlns:p14="http://schemas.microsoft.com/office/powerpoint/2010/main" val="85993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BB41DC-04F8-B944-BD4A-89794CA0BFBE}"/>
              </a:ext>
            </a:extLst>
          </p:cNvPr>
          <p:cNvSpPr/>
          <p:nvPr/>
        </p:nvSpPr>
        <p:spPr>
          <a:xfrm>
            <a:off x="502920" y="470375"/>
            <a:ext cx="2225040" cy="48974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A7F8FB-D41B-3E4B-82AB-84C7D3360F70}"/>
              </a:ext>
            </a:extLst>
          </p:cNvPr>
          <p:cNvSpPr txBox="1"/>
          <p:nvPr/>
        </p:nvSpPr>
        <p:spPr>
          <a:xfrm>
            <a:off x="502920" y="470375"/>
            <a:ext cx="1170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STAGE 1:</a:t>
            </a:r>
            <a:r>
              <a:rPr 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CURRENT REALITY (APRIL AND MAY)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09F0B5-F54A-B94F-8DC2-76E5A2E7F233}"/>
              </a:ext>
            </a:extLst>
          </p:cNvPr>
          <p:cNvSpPr/>
          <p:nvPr/>
        </p:nvSpPr>
        <p:spPr>
          <a:xfrm>
            <a:off x="502920" y="1336560"/>
            <a:ext cx="3818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300" dirty="0">
                <a:solidFill>
                  <a:srgbClr val="C00000"/>
                </a:solidFill>
                <a:latin typeface="Avenir Next" panose="020B0503020202020204" pitchFamily="34" charset="0"/>
              </a:rPr>
              <a:t>QUESTIONS TO ASK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795910DC-6E0B-E545-8809-FA6CE9F67CAD}"/>
              </a:ext>
            </a:extLst>
          </p:cNvPr>
          <p:cNvSpPr/>
          <p:nvPr/>
        </p:nvSpPr>
        <p:spPr>
          <a:xfrm>
            <a:off x="3744132" y="2916269"/>
            <a:ext cx="4676026" cy="2694826"/>
          </a:xfrm>
          <a:custGeom>
            <a:avLst/>
            <a:gdLst>
              <a:gd name="connsiteX0" fmla="*/ 0 w 4676026"/>
              <a:gd name="connsiteY0" fmla="*/ 2694826 h 2694826"/>
              <a:gd name="connsiteX1" fmla="*/ 2361861 w 4676026"/>
              <a:gd name="connsiteY1" fmla="*/ 0 h 2694826"/>
              <a:gd name="connsiteX2" fmla="*/ 4676026 w 4676026"/>
              <a:gd name="connsiteY2" fmla="*/ 2694826 h 2694826"/>
              <a:gd name="connsiteX3" fmla="*/ 0 w 4676026"/>
              <a:gd name="connsiteY3" fmla="*/ 2694826 h 269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6026" h="2694826" fill="none" extrusionOk="0">
                <a:moveTo>
                  <a:pt x="0" y="2694826"/>
                </a:moveTo>
                <a:cubicBezTo>
                  <a:pt x="817072" y="1731939"/>
                  <a:pt x="1577597" y="663487"/>
                  <a:pt x="2361861" y="0"/>
                </a:cubicBezTo>
                <a:cubicBezTo>
                  <a:pt x="2855702" y="499043"/>
                  <a:pt x="3710190" y="1547387"/>
                  <a:pt x="4676026" y="2694826"/>
                </a:cubicBezTo>
                <a:cubicBezTo>
                  <a:pt x="2440921" y="2782465"/>
                  <a:pt x="526425" y="2622147"/>
                  <a:pt x="0" y="2694826"/>
                </a:cubicBezTo>
                <a:close/>
              </a:path>
              <a:path w="4676026" h="2694826" stroke="0" extrusionOk="0">
                <a:moveTo>
                  <a:pt x="0" y="2694826"/>
                </a:moveTo>
                <a:cubicBezTo>
                  <a:pt x="769860" y="1996440"/>
                  <a:pt x="1986725" y="604032"/>
                  <a:pt x="2361861" y="0"/>
                </a:cubicBezTo>
                <a:cubicBezTo>
                  <a:pt x="3386551" y="1397209"/>
                  <a:pt x="4316647" y="2145937"/>
                  <a:pt x="4676026" y="2694826"/>
                </a:cubicBezTo>
                <a:cubicBezTo>
                  <a:pt x="3010968" y="2829426"/>
                  <a:pt x="2174283" y="2537630"/>
                  <a:pt x="0" y="2694826"/>
                </a:cubicBezTo>
                <a:close/>
              </a:path>
            </a:pathLst>
          </a:custGeom>
          <a:solidFill>
            <a:srgbClr val="C00000"/>
          </a:solidFill>
          <a:ln w="76200"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triangle">
                    <a:avLst>
                      <a:gd name="adj" fmla="val 505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0CAE68-7A96-F44A-AE80-9D5F1437445E}"/>
              </a:ext>
            </a:extLst>
          </p:cNvPr>
          <p:cNvSpPr/>
          <p:nvPr/>
        </p:nvSpPr>
        <p:spPr>
          <a:xfrm>
            <a:off x="5820352" y="3322908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5634BB-5AFC-C947-9801-1107F2CEBAF1}"/>
              </a:ext>
            </a:extLst>
          </p:cNvPr>
          <p:cNvSpPr/>
          <p:nvPr/>
        </p:nvSpPr>
        <p:spPr>
          <a:xfrm>
            <a:off x="4319702" y="5123999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70B3BF-0A5B-C84A-B9E2-C110864A6776}"/>
              </a:ext>
            </a:extLst>
          </p:cNvPr>
          <p:cNvSpPr/>
          <p:nvPr/>
        </p:nvSpPr>
        <p:spPr>
          <a:xfrm>
            <a:off x="7257224" y="5181787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latin typeface="Avenir Next" panose="020B0503020202020204" pitchFamily="34" charset="0"/>
              </a:rPr>
              <a:t>OUT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E79A1-8D90-8E4A-A8CE-726E6A2C28DD}"/>
              </a:ext>
            </a:extLst>
          </p:cNvPr>
          <p:cNvSpPr txBox="1"/>
          <p:nvPr/>
        </p:nvSpPr>
        <p:spPr>
          <a:xfrm>
            <a:off x="3336010" y="2025296"/>
            <a:ext cx="548098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How do we equip our members</a:t>
            </a:r>
          </a:p>
          <a:p>
            <a:pPr algn="ctr">
              <a:lnSpc>
                <a:spcPts val="2400"/>
              </a:lnSpc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to lead and worship in their homes?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D4E9CE-491B-0E42-9F10-CD05875E3060}"/>
              </a:ext>
            </a:extLst>
          </p:cNvPr>
          <p:cNvSpPr txBox="1"/>
          <p:nvPr/>
        </p:nvSpPr>
        <p:spPr>
          <a:xfrm>
            <a:off x="360001" y="5086987"/>
            <a:ext cx="323357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How do we prepare small group leaders to meet again?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9BCB1F-5C2A-B744-895D-A86F4340941E}"/>
              </a:ext>
            </a:extLst>
          </p:cNvPr>
          <p:cNvSpPr txBox="1"/>
          <p:nvPr/>
        </p:nvSpPr>
        <p:spPr>
          <a:xfrm>
            <a:off x="8570710" y="5073136"/>
            <a:ext cx="326128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How can we create useful content for our neighbors?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0FFDF9-0173-D743-9C5B-6A5AAE1AC03F}"/>
              </a:ext>
            </a:extLst>
          </p:cNvPr>
          <p:cNvSpPr/>
          <p:nvPr/>
        </p:nvSpPr>
        <p:spPr>
          <a:xfrm>
            <a:off x="3324859" y="1906858"/>
            <a:ext cx="5562663" cy="864015"/>
          </a:xfrm>
          <a:custGeom>
            <a:avLst/>
            <a:gdLst>
              <a:gd name="connsiteX0" fmla="*/ 0 w 5562663"/>
              <a:gd name="connsiteY0" fmla="*/ 144005 h 864015"/>
              <a:gd name="connsiteX1" fmla="*/ 144005 w 5562663"/>
              <a:gd name="connsiteY1" fmla="*/ 0 h 864015"/>
              <a:gd name="connsiteX2" fmla="*/ 5418658 w 5562663"/>
              <a:gd name="connsiteY2" fmla="*/ 0 h 864015"/>
              <a:gd name="connsiteX3" fmla="*/ 5562663 w 5562663"/>
              <a:gd name="connsiteY3" fmla="*/ 144005 h 864015"/>
              <a:gd name="connsiteX4" fmla="*/ 5562663 w 5562663"/>
              <a:gd name="connsiteY4" fmla="*/ 720010 h 864015"/>
              <a:gd name="connsiteX5" fmla="*/ 5418658 w 5562663"/>
              <a:gd name="connsiteY5" fmla="*/ 864015 h 864015"/>
              <a:gd name="connsiteX6" fmla="*/ 144005 w 5562663"/>
              <a:gd name="connsiteY6" fmla="*/ 864015 h 864015"/>
              <a:gd name="connsiteX7" fmla="*/ 0 w 5562663"/>
              <a:gd name="connsiteY7" fmla="*/ 720010 h 864015"/>
              <a:gd name="connsiteX8" fmla="*/ 0 w 5562663"/>
              <a:gd name="connsiteY8" fmla="*/ 144005 h 86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2663" h="864015" extrusionOk="0">
                <a:moveTo>
                  <a:pt x="0" y="144005"/>
                </a:moveTo>
                <a:cubicBezTo>
                  <a:pt x="-3180" y="62511"/>
                  <a:pt x="57133" y="2755"/>
                  <a:pt x="144005" y="0"/>
                </a:cubicBezTo>
                <a:cubicBezTo>
                  <a:pt x="679156" y="132882"/>
                  <a:pt x="2983917" y="-84951"/>
                  <a:pt x="5418658" y="0"/>
                </a:cubicBezTo>
                <a:cubicBezTo>
                  <a:pt x="5488978" y="8996"/>
                  <a:pt x="5560466" y="76615"/>
                  <a:pt x="5562663" y="144005"/>
                </a:cubicBezTo>
                <a:cubicBezTo>
                  <a:pt x="5603823" y="243514"/>
                  <a:pt x="5597529" y="651550"/>
                  <a:pt x="5562663" y="720010"/>
                </a:cubicBezTo>
                <a:cubicBezTo>
                  <a:pt x="5578391" y="801408"/>
                  <a:pt x="5499232" y="861871"/>
                  <a:pt x="5418658" y="864015"/>
                </a:cubicBezTo>
                <a:cubicBezTo>
                  <a:pt x="3754134" y="951654"/>
                  <a:pt x="1110923" y="791336"/>
                  <a:pt x="144005" y="864015"/>
                </a:cubicBezTo>
                <a:cubicBezTo>
                  <a:pt x="63033" y="850283"/>
                  <a:pt x="-8472" y="811316"/>
                  <a:pt x="0" y="720010"/>
                </a:cubicBezTo>
                <a:cubicBezTo>
                  <a:pt x="-28852" y="574116"/>
                  <a:pt x="4664" y="317945"/>
                  <a:pt x="0" y="144005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8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741</Words>
  <Application>Microsoft Macintosh PowerPoint</Application>
  <PresentationFormat>Widescreen</PresentationFormat>
  <Paragraphs>209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Avenir Next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Yang</dc:creator>
  <cp:lastModifiedBy>Daniel Yang</cp:lastModifiedBy>
  <cp:revision>72</cp:revision>
  <cp:lastPrinted>2020-04-16T13:48:42Z</cp:lastPrinted>
  <dcterms:created xsi:type="dcterms:W3CDTF">2020-04-15T14:38:25Z</dcterms:created>
  <dcterms:modified xsi:type="dcterms:W3CDTF">2020-06-17T17:58:16Z</dcterms:modified>
</cp:coreProperties>
</file>